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png" ContentType="image/png"/>
  <Override PartName="/ppt/media/image14.png" ContentType="image/png"/>
  <Override PartName="/ppt/media/image8.jpeg" ContentType="image/jpeg"/>
  <Override PartName="/ppt/media/image2.png" ContentType="image/png"/>
  <Override PartName="/ppt/media/image19.jpeg" ContentType="image/jpeg"/>
  <Override PartName="/ppt/media/image3.png" ContentType="image/png"/>
  <Override PartName="/ppt/media/image10.jpeg" ContentType="image/jpeg"/>
  <Override PartName="/ppt/media/image5.jpeg" ContentType="image/jpeg"/>
  <Override PartName="/ppt/media/image4.png" ContentType="image/png"/>
  <Override PartName="/ppt/media/image6.png" ContentType="image/png"/>
  <Override PartName="/ppt/media/image7.png" ContentType="image/png"/>
  <Override PartName="/ppt/media/image15.jpeg" ContentType="image/jpeg"/>
  <Override PartName="/ppt/media/image9.jpeg" ContentType="image/jpeg"/>
  <Override PartName="/ppt/media/image11.jpeg" ContentType="image/jpeg"/>
  <Override PartName="/ppt/media/image16.png" ContentType="image/png"/>
  <Override PartName="/ppt/media/image12.jpeg" ContentType="image/jpeg"/>
  <Override PartName="/ppt/media/image26.png" ContentType="image/png"/>
  <Override PartName="/ppt/media/image13.png" ContentType="image/png"/>
  <Override PartName="/ppt/media/image25.jpeg" ContentType="image/jpeg"/>
  <Override PartName="/ppt/media/image17.jpeg" ContentType="image/jpeg"/>
  <Override PartName="/ppt/media/image18.png" ContentType="image/png"/>
  <Override PartName="/ppt/media/image20.jpeg" ContentType="image/jpeg"/>
  <Override PartName="/ppt/media/image21.jpeg" ContentType="image/jpeg"/>
  <Override PartName="/ppt/media/image22.png" ContentType="image/png"/>
  <Override PartName="/ppt/media/image23.jpeg" ContentType="image/jpeg"/>
  <Override PartName="/ppt/media/image24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7BB877-F905-459F-9566-369D98BE94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679BBA-B855-496F-B993-9BD5D04845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B228E0-E4C6-4A61-9047-47527740B0D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4040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2981880" y="1600200"/>
            <a:ext cx="24040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5506560" y="1600200"/>
            <a:ext cx="24040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457200" y="4146120"/>
            <a:ext cx="24040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2981880" y="4146120"/>
            <a:ext cx="24040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5506560" y="4146120"/>
            <a:ext cx="24040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1575A1-38FC-473C-9DA8-E9002E077ED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223D316-66DF-47A2-9C6C-58AFC275AB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3CC14BD-A80C-4715-8919-4FC8E203B40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11DBBD8-CE88-4DE5-8200-BAD0E95C4B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ABFD373-A607-40BC-8D09-013FD12245A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FC2A2ED-588F-4C77-AA7A-34C88BE4F17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BF8E8D8-5DF0-4277-8EAD-4A610BCB221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7D0304D-5C41-4781-9241-4C289ADF39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630E75-368F-4B04-B749-C8C500040E4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297092B-6712-473C-88F9-26F6E5A1412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E4B801D-02DB-4255-8D4C-873AA2B397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9ED3FB9-727E-4967-8C24-57D6A0845FC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FA5821D-A4D5-46DF-8FA8-7E1968C0BA4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4040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2981880" y="1600200"/>
            <a:ext cx="24040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5506560" y="1600200"/>
            <a:ext cx="24040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457200" y="4146120"/>
            <a:ext cx="24040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/>
          </p:nvPr>
        </p:nvSpPr>
        <p:spPr>
          <a:xfrm>
            <a:off x="2981880" y="4146120"/>
            <a:ext cx="24040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9" name="PlaceHolder 7"/>
          <p:cNvSpPr>
            <a:spLocks noGrp="1"/>
          </p:cNvSpPr>
          <p:nvPr>
            <p:ph/>
          </p:nvPr>
        </p:nvSpPr>
        <p:spPr>
          <a:xfrm>
            <a:off x="5506560" y="4146120"/>
            <a:ext cx="24040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DE87DFE-D982-41A3-828C-E06289BE589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574444-CEB9-4840-AC00-391EDBBA8A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32EB32B-A1EA-49E5-8256-B21B9414DA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3A0778-E06F-495B-AD3C-660A152C21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BF5C95-387F-4839-8DBD-F2B3656095C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7836BCE-A63C-4EF6-9DE9-64E4B4F73C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E2E3CF-C782-487E-AD44-423F3D7A15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7DCAE2-DCF0-412A-9EAD-A7CBF78595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onector reto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  <a:alpha val="9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" name="Conector reto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" name="Conector reto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" name="Retângulo 9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4" name="Conector reto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Elipse 1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000" spc="-1" strike="noStrike" cap="small">
                <a:solidFill>
                  <a:srgbClr val="575f6d"/>
                </a:solidFill>
                <a:latin typeface="Century Schoolbook"/>
              </a:rPr>
              <a:t>Clique para editar o título mestre</a:t>
            </a:r>
            <a:endParaRPr b="0" lang="pt-BR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pt-BR" sz="2400" spc="-1" strike="noStrike">
                <a:solidFill>
                  <a:srgbClr val="000000"/>
                </a:solidFill>
                <a:latin typeface="Century Schoolbook"/>
              </a:rPr>
              <a:t>Clique para editar o texto mestre</a:t>
            </a: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40080" indent="-27432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pt-BR" sz="2100" spc="-1" strike="noStrike">
                <a:solidFill>
                  <a:srgbClr val="000000"/>
                </a:solidFill>
                <a:latin typeface="Century Schoolbook"/>
              </a:rPr>
              <a:t>Segundo nível</a:t>
            </a:r>
            <a:endParaRPr b="0" lang="pt-BR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88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Terceiro nível</a:t>
            </a: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8720" indent="-18288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Quarto nível</a:t>
            </a: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3040" indent="-18288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pt-BR" sz="1600" spc="-1" strike="noStrike">
                <a:solidFill>
                  <a:srgbClr val="000000"/>
                </a:solidFill>
                <a:latin typeface="Century Schoolbook"/>
              </a:rPr>
              <a:t>Quinto nível</a:t>
            </a:r>
            <a:endParaRPr b="0" lang="pt-BR" sz="16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1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575f6d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575f6d"/>
                </a:solidFill>
                <a:latin typeface="Century Schoolbook"/>
              </a:rPr>
              <a:t>&lt;data/hora&gt;</a:t>
            </a:r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2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1" lang="pt-BR" sz="1400" spc="-1" strike="noStrike">
                <a:solidFill>
                  <a:srgbClr val="ffffff"/>
                </a:solidFill>
                <a:latin typeface="Century Schoolbook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D88A554D-A995-4E76-A324-350770BE0E72}" type="slidenum">
              <a:rPr b="1" lang="pt-BR" sz="1400" spc="-1" strike="noStrike">
                <a:solidFill>
                  <a:srgbClr val="ffffff"/>
                </a:solidFill>
                <a:latin typeface="Century Schoolbook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3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ector reto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  <a:alpha val="9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8" name="Conector reto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9" name="Conector reto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0" name="Retângulo 9" hidden="1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51" name="Conector reto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2" name="Elipse 11" hidden="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pt-BR" sz="3000" spc="-1" strike="noStrike" cap="small">
                <a:solidFill>
                  <a:srgbClr val="575f6d"/>
                </a:solidFill>
                <a:latin typeface="Century Schoolbook"/>
              </a:rPr>
              <a:t>Clique para editar o título mestre</a:t>
            </a:r>
            <a:endParaRPr b="0" lang="pt-BR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dt" idx="4"/>
          </p:nvPr>
        </p:nvSpPr>
        <p:spPr>
          <a:xfrm rot="5400000">
            <a:off x="7765200" y="1174320"/>
            <a:ext cx="2285640" cy="38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575f6d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575f6d"/>
                </a:solidFill>
                <a:latin typeface="Century Schoolbook"/>
              </a:rPr>
              <a:t>&lt;data/hora&gt;</a:t>
            </a:r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ftr" idx="5"/>
          </p:nvPr>
        </p:nvSpPr>
        <p:spPr>
          <a:xfrm rot="5400000">
            <a:off x="7077240" y="4181400"/>
            <a:ext cx="3657240" cy="3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Retângulo 9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57" name="Retângulo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58" name="Retângulo 13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59" name="Retângulo 18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60" name="Conector reto 10"/>
          <p:cNvSpPr/>
          <p:nvPr/>
        </p:nvSpPr>
        <p:spPr>
          <a:xfrm>
            <a:off x="10620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  <a:alpha val="7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1" name="Conector reto 17"/>
          <p:cNvSpPr/>
          <p:nvPr/>
        </p:nvSpPr>
        <p:spPr>
          <a:xfrm>
            <a:off x="914400" y="0"/>
            <a:ext cx="360" cy="6858000"/>
          </a:xfrm>
          <a:prstGeom prst="line">
            <a:avLst/>
          </a:prstGeom>
          <a:ln w="57150">
            <a:solidFill>
              <a:srgbClr val="fe8637">
                <a:tint val="20000"/>
                <a:alpha val="8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2" name="Conector reto 19"/>
          <p:cNvSpPr/>
          <p:nvPr/>
        </p:nvSpPr>
        <p:spPr>
          <a:xfrm>
            <a:off x="85392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3" name="Conector reto 15"/>
          <p:cNvSpPr/>
          <p:nvPr/>
        </p:nvSpPr>
        <p:spPr>
          <a:xfrm>
            <a:off x="1726560" y="0"/>
            <a:ext cx="360" cy="6858000"/>
          </a:xfrm>
          <a:prstGeom prst="line">
            <a:avLst/>
          </a:prstGeom>
          <a:ln w="28575">
            <a:solidFill>
              <a:srgbClr val="fe8637">
                <a:tint val="60000"/>
                <a:alpha val="82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4" name="Conector reto 14"/>
          <p:cNvSpPr/>
          <p:nvPr/>
        </p:nvSpPr>
        <p:spPr>
          <a:xfrm>
            <a:off x="1066680" y="0"/>
            <a:ext cx="360" cy="6858000"/>
          </a:xfrm>
          <a:prstGeom prst="line">
            <a:avLst/>
          </a:prstGeom>
          <a:ln w="9525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5" name="Conector reto 21"/>
          <p:cNvSpPr/>
          <p:nvPr/>
        </p:nvSpPr>
        <p:spPr>
          <a:xfrm>
            <a:off x="91137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6" name="Retângulo 26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67" name="Elipse 20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68" name="Elipse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solidFill>
            <a:srgbClr val="fe8637"/>
          </a:solidFill>
          <a:ln w="28575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69" name="Elips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solidFill>
            <a:srgbClr val="fe8637"/>
          </a:solidFill>
          <a:ln w="127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70" name="Elipse 25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solidFill>
            <a:srgbClr val="fe8637"/>
          </a:solidFill>
          <a:ln w="127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71" name="Elipse 24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solidFill>
            <a:srgbClr val="fe8637"/>
          </a:solidFill>
          <a:ln w="28575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sldNum" idx="6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1" lang="pt-BR" sz="1400" spc="-1" strike="noStrike">
                <a:solidFill>
                  <a:srgbClr val="ffffff"/>
                </a:solidFill>
                <a:latin typeface="Century Schoolbook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42B2DE15-53FC-4D7F-B276-B18511CAA3BD}" type="slidenum">
              <a:rPr b="1" lang="pt-BR" sz="1400" spc="-1" strike="noStrike">
                <a:solidFill>
                  <a:srgbClr val="ffffff"/>
                </a:solidFill>
                <a:latin typeface="Century Schoolbook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Century Schoolbook"/>
              </a:rPr>
              <a:t>Clique para editar o formato do texto da estrutura de tópicos</a:t>
            </a:r>
            <a:endParaRPr b="0" lang="pt-BR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600" spc="-1" strike="noStrike">
                <a:solidFill>
                  <a:srgbClr val="000000"/>
                </a:solidFill>
                <a:latin typeface="Century Schoolbook"/>
              </a:rPr>
              <a:t>4.º nível da estrutura de tópicos</a:t>
            </a:r>
            <a:endParaRPr b="0" lang="pt-BR" sz="16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entury Schoolbook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entury Schoolbook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entury Schoolbook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aixaDeTexto 3"/>
          <p:cNvSpPr/>
          <p:nvPr/>
        </p:nvSpPr>
        <p:spPr>
          <a:xfrm>
            <a:off x="1091880" y="4794120"/>
            <a:ext cx="667188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cc0066"/>
                </a:solidFill>
                <a:latin typeface="Century Schoolbook"/>
              </a:rPr>
              <a:t>Secretária de Assistência Social, Mulher e Família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cc0066"/>
                </a:solidFill>
                <a:latin typeface="Century Schoolbook"/>
              </a:rPr>
              <a:t>  </a:t>
            </a:r>
            <a:r>
              <a:rPr b="1" lang="pt-BR" sz="2400" spc="-1" strike="noStrike">
                <a:solidFill>
                  <a:srgbClr val="cc0066"/>
                </a:solidFill>
                <a:latin typeface="Century Schoolbook"/>
              </a:rPr>
              <a:t>Édina Accorsi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cc0066"/>
                </a:solidFill>
                <a:latin typeface="Century Schoolbook"/>
              </a:rPr>
              <a:t>Prefeito de Chopinzinho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cc0066"/>
                </a:solidFill>
                <a:latin typeface="Century Schoolbook"/>
              </a:rPr>
              <a:t>Edson Luiz Cenci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Picture 6" descr=""/>
          <p:cNvPicPr/>
          <p:nvPr/>
        </p:nvPicPr>
        <p:blipFill>
          <a:blip r:embed="rId1"/>
          <a:stretch/>
        </p:blipFill>
        <p:spPr>
          <a:xfrm>
            <a:off x="10080" y="-12960"/>
            <a:ext cx="8835480" cy="47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tângulo 3"/>
          <p:cNvSpPr/>
          <p:nvPr/>
        </p:nvSpPr>
        <p:spPr>
          <a:xfrm>
            <a:off x="0" y="57960"/>
            <a:ext cx="914364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cc0066"/>
                </a:solidFill>
                <a:latin typeface="Century Schoolbook"/>
              </a:rPr>
              <a:t>Maria da Penha vai à escola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Schoolbook"/>
              </a:rPr>
              <a:t>Palestras nas instituições de ensino da rede municipal, estadual e particular, para conscientização e prevenção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Schoolbook"/>
              </a:rPr>
              <a:t>da violência contra a Mulher.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Picture 3" descr="C:\Users\Munir\Desktop\edina accorsi\8-maria-da-penha-vai-à-escola.jpg"/>
          <p:cNvPicPr/>
          <p:nvPr/>
        </p:nvPicPr>
        <p:blipFill>
          <a:blip r:embed="rId1"/>
          <a:stretch/>
        </p:blipFill>
        <p:spPr>
          <a:xfrm>
            <a:off x="5379480" y="786600"/>
            <a:ext cx="3734280" cy="228204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2" descr="C:\Users\Munir\Desktop\edina accorsi\7ebd41d7-f50d-4b48-82cd-f401b4cf361e.jpg"/>
          <p:cNvPicPr/>
          <p:nvPr/>
        </p:nvPicPr>
        <p:blipFill>
          <a:blip r:embed="rId2"/>
          <a:stretch/>
        </p:blipFill>
        <p:spPr>
          <a:xfrm>
            <a:off x="683640" y="2205000"/>
            <a:ext cx="5472360" cy="410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aixaDeTexto 3"/>
          <p:cNvSpPr/>
          <p:nvPr/>
        </p:nvSpPr>
        <p:spPr>
          <a:xfrm>
            <a:off x="1911240" y="184680"/>
            <a:ext cx="5059440" cy="79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pt-BR" sz="2800" spc="-1" strike="noStrike">
                <a:solidFill>
                  <a:srgbClr val="cc0066"/>
                </a:solidFill>
                <a:latin typeface="Century Schoolbook"/>
              </a:rPr>
              <a:t>OBRIGADA PELA ATENÇÃO!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Picture 2" descr="C:\Users\Munir\Desktop\edina accorsi\5cd1cb46-8b37-4f96-9a42-4a30a89ebb9b.jpg"/>
          <p:cNvPicPr/>
          <p:nvPr/>
        </p:nvPicPr>
        <p:blipFill>
          <a:blip r:embed="rId1"/>
          <a:stretch/>
        </p:blipFill>
        <p:spPr>
          <a:xfrm>
            <a:off x="1359720" y="592200"/>
            <a:ext cx="5932800" cy="444960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3" descr=""/>
          <p:cNvPicPr/>
          <p:nvPr/>
        </p:nvPicPr>
        <p:blipFill>
          <a:blip r:embed="rId2"/>
          <a:stretch/>
        </p:blipFill>
        <p:spPr>
          <a:xfrm>
            <a:off x="6084000" y="5207760"/>
            <a:ext cx="3057840" cy="164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107640" y="4486680"/>
            <a:ext cx="1674000" cy="2367360"/>
          </a:xfrm>
          <a:prstGeom prst="rect">
            <a:avLst/>
          </a:prstGeom>
          <a:ln w="0">
            <a:noFill/>
          </a:ln>
        </p:spPr>
      </p:pic>
      <p:sp>
        <p:nvSpPr>
          <p:cNvPr id="113" name="CaixaDeTexto 5"/>
          <p:cNvSpPr/>
          <p:nvPr/>
        </p:nvSpPr>
        <p:spPr>
          <a:xfrm>
            <a:off x="4284000" y="5301360"/>
            <a:ext cx="29520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cc0066"/>
                </a:solidFill>
                <a:latin typeface="Arial"/>
              </a:rPr>
              <a:t>Lei 3977/22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Retângulo 6"/>
          <p:cNvSpPr/>
          <p:nvPr/>
        </p:nvSpPr>
        <p:spPr>
          <a:xfrm>
            <a:off x="1592640" y="476640"/>
            <a:ext cx="7361640" cy="43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</a:rPr>
              <a:t>Departamento da Mulher e Família 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é órgão de direção com capacidade de decisão e autoridade para comandar e garantir a implementação de políticas públicas integradas para a construção e a promoção da igualdade de gênero, raça e etnia; garantir o desenvolvimento democrático e sustentável levando em consideração as diversidades regionais, com justiça social, e assegurando que as políticas de desenvolvimento sejam direcionadas à superação das desigualdades econômicas e culturais; fomentar e implementar políticas de ação afirmativa como instrumento necessário ao pleno exercício de todos os direitos e liberdades fundamentais para distintos grupos de mulheres; promover o equilíbrio de poder entre mulheres e homens, em termos de recursos econômicos, direitos legais, participação política e relações interpessoais; reconhecer a violência de gênero, raça e etnia como violência estrutural e histórica que expressa a opressão das mulheres e que precisa ser tratada como questão de segurança, justiça e saúde pública; contribuir com a educação pública na construção social de valores que enfatizem a importância do trabalho historicamente realizado pelas mulheres e a necessidade da criação e viabilização de novas formas para sua efetivação; elaborar, adotar e divulgar indicadores sociais, econômicos e culturais sobre a população afrodescendente e indígena, como subsídios para a formulação e implantação articulada de políticas públicas de saúde, previdência social, trabalho, educação e cultura, levando em consideração a realidade e a especificidade urbana e rural; conferir especial atenção à implantação do quesito cor nos formulários e registros nas diferentes áreas;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aixaDeTexto 7"/>
          <p:cNvSpPr/>
          <p:nvPr/>
        </p:nvSpPr>
        <p:spPr>
          <a:xfrm>
            <a:off x="3033360" y="6237360"/>
            <a:ext cx="4293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Plano de Governo da atual gestão 2021/2024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3047400" y="3495600"/>
            <a:ext cx="4980600" cy="336204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3" descr=""/>
          <p:cNvPicPr/>
          <p:nvPr/>
        </p:nvPicPr>
        <p:blipFill>
          <a:blip r:embed="rId2"/>
          <a:stretch/>
        </p:blipFill>
        <p:spPr>
          <a:xfrm>
            <a:off x="395640" y="1037160"/>
            <a:ext cx="3888000" cy="235980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2" descr="C:\Users\Munir\Desktop\edina accorsi\42028b39-d0a2-44c3-8683-0031b7d662b5.jpg"/>
          <p:cNvPicPr/>
          <p:nvPr/>
        </p:nvPicPr>
        <p:blipFill>
          <a:blip r:embed="rId3"/>
          <a:stretch/>
        </p:blipFill>
        <p:spPr>
          <a:xfrm>
            <a:off x="0" y="4149000"/>
            <a:ext cx="2708640" cy="270864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2" descr=""/>
          <p:cNvPicPr/>
          <p:nvPr/>
        </p:nvPicPr>
        <p:blipFill>
          <a:blip r:embed="rId4"/>
          <a:stretch/>
        </p:blipFill>
        <p:spPr>
          <a:xfrm>
            <a:off x="4616640" y="1037160"/>
            <a:ext cx="4195440" cy="2359800"/>
          </a:xfrm>
          <a:prstGeom prst="rect">
            <a:avLst/>
          </a:prstGeom>
          <a:ln w="0">
            <a:noFill/>
          </a:ln>
        </p:spPr>
      </p:pic>
      <p:sp>
        <p:nvSpPr>
          <p:cNvPr id="120" name="CaixaDeTexto 1"/>
          <p:cNvSpPr/>
          <p:nvPr/>
        </p:nvSpPr>
        <p:spPr>
          <a:xfrm>
            <a:off x="873720" y="392760"/>
            <a:ext cx="79412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cc0066"/>
                </a:solidFill>
                <a:latin typeface="Century Schoolbook"/>
              </a:rPr>
              <a:t>EVENTOS EM COMEMORAÇÃO AO DIA DA MULHER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1143000" y="1500120"/>
            <a:ext cx="6857640" cy="3857400"/>
          </a:xfrm>
          <a:prstGeom prst="rect">
            <a:avLst/>
          </a:prstGeom>
          <a:ln w="0">
            <a:noFill/>
          </a:ln>
        </p:spPr>
      </p:pic>
      <p:sp>
        <p:nvSpPr>
          <p:cNvPr id="122" name="CaixaDeTexto 1"/>
          <p:cNvSpPr/>
          <p:nvPr/>
        </p:nvSpPr>
        <p:spPr>
          <a:xfrm>
            <a:off x="2366280" y="688320"/>
            <a:ext cx="57697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cc0066"/>
                </a:solidFill>
                <a:latin typeface="Century Schoolbook"/>
              </a:rPr>
              <a:t>DIA DA MULHER INDÍGENA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tângulo 3"/>
          <p:cNvSpPr/>
          <p:nvPr/>
        </p:nvSpPr>
        <p:spPr>
          <a:xfrm>
            <a:off x="346320" y="27720"/>
            <a:ext cx="861768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entury Schoolbook"/>
              </a:rPr>
              <a:t>A  Política Pública para Mulher, do município de Chopinzinho, busca-se implantar um espaço de acolhida que viabiliza apoio, bem como, a efetivação das políticas públicas, geração de trabalho, renda e valorização do gênero e da família, com atendimento humanizado; apoiar e incentivar clubes de mães ( grupos de mulheres do interior) e entidades de mulheres; prestar suporte a vítimas de violência, potencializar ações de fortalecimento de vínculos 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Picture 4" descr="C:\Users\Munir\Desktop\edina accorsi\191a3b72-0d38-4581-b903-3dd818db8006.jpg"/>
          <p:cNvPicPr/>
          <p:nvPr/>
        </p:nvPicPr>
        <p:blipFill>
          <a:blip r:embed="rId1"/>
          <a:stretch/>
        </p:blipFill>
        <p:spPr>
          <a:xfrm>
            <a:off x="179640" y="2969640"/>
            <a:ext cx="3888000" cy="388800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6" descr="C:\Users\Munir\Desktop\edina accorsi\1167dfbc-36d9-4b99-9749-ba6dfc162e8d.jpg"/>
          <p:cNvPicPr/>
          <p:nvPr/>
        </p:nvPicPr>
        <p:blipFill>
          <a:blip r:embed="rId2"/>
          <a:stretch/>
        </p:blipFill>
        <p:spPr>
          <a:xfrm>
            <a:off x="4361760" y="3329640"/>
            <a:ext cx="4781880" cy="316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C:\Users\Munir\Desktop\edina accorsi\0e9764a7-9b0f-4968-8606-66e455473aa5.jpg"/>
          <p:cNvPicPr/>
          <p:nvPr/>
        </p:nvPicPr>
        <p:blipFill>
          <a:blip r:embed="rId1"/>
          <a:stretch/>
        </p:blipFill>
        <p:spPr>
          <a:xfrm>
            <a:off x="567000" y="1973520"/>
            <a:ext cx="2636640" cy="468756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3" descr="C:\Users\Munir\Desktop\edina accorsi\30999da5-c556-4e78-8730-9b3c2c8ba2ad.jpg"/>
          <p:cNvPicPr/>
          <p:nvPr/>
        </p:nvPicPr>
        <p:blipFill>
          <a:blip r:embed="rId2"/>
          <a:stretch/>
        </p:blipFill>
        <p:spPr>
          <a:xfrm>
            <a:off x="3597120" y="3800160"/>
            <a:ext cx="3049560" cy="304956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5" descr="C:\Users\Munir\Desktop\edina accorsi\4b9b9bfb-3927-4f48-872e-17a17fea16b7.jpg"/>
          <p:cNvPicPr/>
          <p:nvPr/>
        </p:nvPicPr>
        <p:blipFill>
          <a:blip r:embed="rId3"/>
          <a:stretch/>
        </p:blipFill>
        <p:spPr>
          <a:xfrm>
            <a:off x="6760440" y="3800160"/>
            <a:ext cx="2287080" cy="3049560"/>
          </a:xfrm>
          <a:prstGeom prst="rect">
            <a:avLst/>
          </a:prstGeom>
          <a:ln w="0">
            <a:noFill/>
          </a:ln>
        </p:spPr>
      </p:pic>
      <p:sp>
        <p:nvSpPr>
          <p:cNvPr id="129" name="CaixaDeTexto 2"/>
          <p:cNvSpPr/>
          <p:nvPr/>
        </p:nvSpPr>
        <p:spPr>
          <a:xfrm>
            <a:off x="23040" y="390600"/>
            <a:ext cx="355536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Schoolbook"/>
              </a:rPr>
              <a:t>Realização de oficinas, cursos de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Schoolbook"/>
              </a:rPr>
              <a:t> </a:t>
            </a:r>
            <a:r>
              <a:rPr b="0" lang="pt-BR" sz="2000" spc="-1" strike="noStrike">
                <a:solidFill>
                  <a:srgbClr val="000000"/>
                </a:solidFill>
                <a:latin typeface="Century Schoolbook"/>
              </a:rPr>
              <a:t>qualificação, palestras parceria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Schoolbook"/>
              </a:rPr>
              <a:t> </a:t>
            </a:r>
            <a:r>
              <a:rPr b="0" lang="pt-BR" sz="2000" spc="-1" strike="noStrike">
                <a:solidFill>
                  <a:srgbClr val="000000"/>
                </a:solidFill>
                <a:latin typeface="Century Schoolbook"/>
              </a:rPr>
              <a:t>com departamento de esportes,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entury Schoolbook"/>
              </a:rPr>
              <a:t> </a:t>
            </a:r>
            <a:r>
              <a:rPr b="0" lang="pt-BR" sz="2000" spc="-1" strike="noStrike">
                <a:solidFill>
                  <a:srgbClr val="000000"/>
                </a:solidFill>
                <a:latin typeface="Century Schoolbook"/>
              </a:rPr>
              <a:t>cultura e saúde.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Picture 2" descr=""/>
          <p:cNvPicPr/>
          <p:nvPr/>
        </p:nvPicPr>
        <p:blipFill>
          <a:blip r:embed="rId4"/>
          <a:stretch/>
        </p:blipFill>
        <p:spPr>
          <a:xfrm>
            <a:off x="3597120" y="370080"/>
            <a:ext cx="5504400" cy="309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131040" y="3861000"/>
            <a:ext cx="4050000" cy="288000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3" descr="C:\Users\Munir\Desktop\edina accorsi\3f4a8c7c-88eb-4ed9-87a0-d59d63c6cd05.jpg"/>
          <p:cNvPicPr/>
          <p:nvPr/>
        </p:nvPicPr>
        <p:blipFill>
          <a:blip r:embed="rId2"/>
          <a:stretch/>
        </p:blipFill>
        <p:spPr>
          <a:xfrm>
            <a:off x="2015640" y="1019880"/>
            <a:ext cx="5355720" cy="260316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4" descr=""/>
          <p:cNvPicPr/>
          <p:nvPr/>
        </p:nvPicPr>
        <p:blipFill>
          <a:blip r:embed="rId3"/>
          <a:stretch/>
        </p:blipFill>
        <p:spPr>
          <a:xfrm>
            <a:off x="4356000" y="3991680"/>
            <a:ext cx="4591800" cy="2232000"/>
          </a:xfrm>
          <a:prstGeom prst="rect">
            <a:avLst/>
          </a:prstGeom>
          <a:ln w="0">
            <a:noFill/>
          </a:ln>
        </p:spPr>
      </p:pic>
      <p:sp>
        <p:nvSpPr>
          <p:cNvPr id="134" name="CaixaDeTexto 1"/>
          <p:cNvSpPr/>
          <p:nvPr/>
        </p:nvSpPr>
        <p:spPr>
          <a:xfrm>
            <a:off x="1110960" y="558000"/>
            <a:ext cx="73562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cc0066"/>
                </a:solidFill>
                <a:latin typeface="Century Schoolbook"/>
              </a:rPr>
              <a:t>FEIRA DO ARTESANATO DA MULHER INDÍGENA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tângulo 3"/>
          <p:cNvSpPr/>
          <p:nvPr/>
        </p:nvSpPr>
        <p:spPr>
          <a:xfrm>
            <a:off x="110880" y="44280"/>
            <a:ext cx="882000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cc0066"/>
                </a:solidFill>
                <a:latin typeface="Century Schoolbook"/>
              </a:rPr>
              <a:t>A Política de Enfrentamento à Violência contra as Mulheres </a:t>
            </a: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tem por finalidade estabelecer conceitos, princípios, diretrizes e ações de prevenção e combate à violência contra as mulheres, assim como de assistência e garantia de direitos às mulheres em situação de violência.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aixaDeTexto 4"/>
          <p:cNvSpPr/>
          <p:nvPr/>
        </p:nvSpPr>
        <p:spPr>
          <a:xfrm>
            <a:off x="605520" y="1244520"/>
            <a:ext cx="7686720" cy="457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cc0066"/>
                </a:solidFill>
                <a:latin typeface="Century Schoolbook"/>
              </a:rPr>
              <a:t>CREAS</a:t>
            </a: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: Atendimento, orientações e encaminhamentos necessários as mulheres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vítimas de violência.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cc0066"/>
                </a:solidFill>
                <a:latin typeface="Century Schoolbook"/>
              </a:rPr>
              <a:t>Conselho da Comunidade</a:t>
            </a: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: Orientação as mulheres vítimas de violência.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cc0066"/>
                </a:solidFill>
                <a:latin typeface="Century Schoolbook"/>
              </a:rPr>
              <a:t>Conselho da Mulher</a:t>
            </a: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: Panfletagens, pedágios.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Picture 4" descr="C:\Users\Munir\Desktop\edina accorsi\34a4e526-4d70-48f8-b210-13a692e77df9.jpg"/>
          <p:cNvPicPr/>
          <p:nvPr/>
        </p:nvPicPr>
        <p:blipFill>
          <a:blip r:embed="rId1"/>
          <a:stretch/>
        </p:blipFill>
        <p:spPr>
          <a:xfrm>
            <a:off x="2059200" y="3141000"/>
            <a:ext cx="4456800" cy="334260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3" descr=""/>
          <p:cNvPicPr/>
          <p:nvPr/>
        </p:nvPicPr>
        <p:blipFill>
          <a:blip r:embed="rId2"/>
          <a:stretch/>
        </p:blipFill>
        <p:spPr>
          <a:xfrm flipH="1">
            <a:off x="6657480" y="3506760"/>
            <a:ext cx="2486520" cy="331560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2" descr="C:\Users\Munir\Desktop\edina accorsi\0f08e1e5-d365-4dbb-a475-3280b4a7ffd1.jpg"/>
          <p:cNvPicPr/>
          <p:nvPr/>
        </p:nvPicPr>
        <p:blipFill>
          <a:blip r:embed="rId3"/>
          <a:stretch/>
        </p:blipFill>
        <p:spPr>
          <a:xfrm>
            <a:off x="0" y="4214520"/>
            <a:ext cx="1944000" cy="259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tângulo 3"/>
          <p:cNvSpPr/>
          <p:nvPr/>
        </p:nvSpPr>
        <p:spPr>
          <a:xfrm>
            <a:off x="179640" y="0"/>
            <a:ext cx="8964000" cy="95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cc0066"/>
                </a:solidFill>
                <a:latin typeface="Century Schoolbook"/>
              </a:rPr>
              <a:t>REPREVIC</a:t>
            </a:r>
            <a:r>
              <a:rPr b="1" lang="pt-BR" sz="2000" spc="-1" strike="noStrike">
                <a:solidFill>
                  <a:srgbClr val="ff66cc"/>
                </a:solidFill>
                <a:latin typeface="Century Schoolbook"/>
              </a:rPr>
              <a:t>: </a:t>
            </a: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Rede de Proteção e Enfretamento as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 </a:t>
            </a: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Violências de Chopinzinho: Palestras ,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Orientações, capacitações, confecção de cartilha com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 </a:t>
            </a: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o fluxo de atendimento.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Aprovada pela </a:t>
            </a:r>
            <a:r>
              <a:rPr b="1" lang="pt-BR" sz="2000" spc="-1" strike="noStrike">
                <a:solidFill>
                  <a:srgbClr val="cc0066"/>
                </a:solidFill>
                <a:latin typeface="Century Schoolbook"/>
              </a:rPr>
              <a:t>Lei: 3983/2022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cc0066"/>
                </a:solidFill>
                <a:latin typeface="Century Schoolbook"/>
              </a:rPr>
              <a:t>Ônibus Lilás</a:t>
            </a: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: Mobilização,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Schoolbook"/>
              </a:rPr>
              <a:t>Orientação e atendimentos.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Picture 5" descr="C:\Users\Munir\Desktop\edina accorsi\b072aab4-40f4-4b4e-b6ab-8b1f9e6302e0.jpg"/>
          <p:cNvPicPr/>
          <p:nvPr/>
        </p:nvPicPr>
        <p:blipFill>
          <a:blip r:embed="rId1"/>
          <a:stretch/>
        </p:blipFill>
        <p:spPr>
          <a:xfrm>
            <a:off x="3992760" y="3962880"/>
            <a:ext cx="5120280" cy="288000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2" descr=""/>
          <p:cNvPicPr/>
          <p:nvPr/>
        </p:nvPicPr>
        <p:blipFill>
          <a:blip r:embed="rId2"/>
          <a:stretch/>
        </p:blipFill>
        <p:spPr>
          <a:xfrm>
            <a:off x="6120720" y="188640"/>
            <a:ext cx="2715480" cy="362052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3" descr=""/>
          <p:cNvPicPr/>
          <p:nvPr/>
        </p:nvPicPr>
        <p:blipFill>
          <a:blip r:embed="rId3"/>
          <a:stretch/>
        </p:blipFill>
        <p:spPr>
          <a:xfrm>
            <a:off x="3132000" y="1845000"/>
            <a:ext cx="2638440" cy="193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alcão Envidraçado">
  <a:themeElements>
    <a:clrScheme name="Balcão Envidraçado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Balcão Envidraçado">
  <a:themeElements>
    <a:clrScheme name="Balcão Envidraçado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274</TotalTime>
  <Application>LibreOffice/7.5.0.3$Windows_X86_64 LibreOffice_project/c21113d003cd3efa8c53188764377a8272d9d6de</Application>
  <AppVersion>15.0000</AppVersion>
  <Words>561</Words>
  <Paragraphs>66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2023-06-12T22:47:04Z</dcterms:created>
  <dc:creator>Usuário do Windows</dc:creator>
  <dc:description/>
  <dc:language>pt-BR</dc:language>
  <cp:lastModifiedBy>Usuário do Windows</cp:lastModifiedBy>
  <dcterms:modified xsi:type="dcterms:W3CDTF">2023-06-13T19:12:31Z</dcterms:modified>
  <cp:revision>19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Apresentação na tela (4:3)</vt:lpwstr>
  </property>
  <property fmtid="{D5CDD505-2E9C-101B-9397-08002B2CF9AE}" pid="3" name="Slides">
    <vt:i4>11</vt:i4>
  </property>
</Properties>
</file>