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</p:sldIdLst>
  <p:sldSz cx="18288000" cy="10287000"/>
  <p:notesSz cx="6797675" cy="9926638"/>
  <p:embeddedFontLst>
    <p:embeddedFont>
      <p:font typeface="Nourd Bold" panose="020B0604020202020204" charset="0"/>
      <p:regular r:id="rId9"/>
    </p:embeddedFont>
    <p:embeddedFont>
      <p:font typeface="Open Sans Bold" panose="020B0604020202020204" charset="0"/>
      <p:regular r:id="rId10"/>
    </p:embeddedFont>
    <p:embeddedFont>
      <p:font typeface="Rubik" panose="020B0604020202020204" charset="-79"/>
      <p:regular r:id="rId11"/>
    </p:embeddedFont>
    <p:embeddedFont>
      <p:font typeface="Rubik Bold" panose="020B0604020202020204" charset="-79"/>
      <p:regular r:id="rId12"/>
    </p:embeddedFont>
    <p:embeddedFont>
      <p:font typeface="Rubik Bold Italics" panose="020B0604020202020204" charset="-79"/>
      <p:regular r:id="rId13"/>
    </p:embeddedFont>
    <p:embeddedFont>
      <p:font typeface="Rubik Semi-Bold" panose="020B0604020202020204" charset="-79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2961120" y="1641722"/>
            <a:ext cx="5143320" cy="3279936"/>
          </a:xfrm>
          <a:custGeom>
            <a:avLst/>
            <a:gdLst/>
            <a:ahLst/>
            <a:cxnLst/>
            <a:rect l="l" t="t" r="r" b="b"/>
            <a:pathLst>
              <a:path w="5143320" h="3279936">
                <a:moveTo>
                  <a:pt x="0" y="0"/>
                </a:moveTo>
                <a:lnTo>
                  <a:pt x="5143320" y="0"/>
                </a:lnTo>
                <a:lnTo>
                  <a:pt x="5143320" y="3279936"/>
                </a:lnTo>
                <a:lnTo>
                  <a:pt x="0" y="3279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578391" y="952500"/>
            <a:ext cx="5314248" cy="5535675"/>
          </a:xfrm>
          <a:custGeom>
            <a:avLst/>
            <a:gdLst/>
            <a:ahLst/>
            <a:cxnLst/>
            <a:rect l="l" t="t" r="r" b="b"/>
            <a:pathLst>
              <a:path w="5314248" h="5535675">
                <a:moveTo>
                  <a:pt x="0" y="0"/>
                </a:moveTo>
                <a:lnTo>
                  <a:pt x="5314248" y="0"/>
                </a:lnTo>
                <a:lnTo>
                  <a:pt x="5314248" y="5535674"/>
                </a:lnTo>
                <a:lnTo>
                  <a:pt x="0" y="5535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112DDC7-1D52-0FDC-2D9F-FBDF1F3AD64F}"/>
              </a:ext>
            </a:extLst>
          </p:cNvPr>
          <p:cNvGrpSpPr/>
          <p:nvPr/>
        </p:nvGrpSpPr>
        <p:grpSpPr>
          <a:xfrm>
            <a:off x="915862" y="1515764"/>
            <a:ext cx="14018123" cy="6791637"/>
            <a:chOff x="915862" y="1515764"/>
            <a:chExt cx="14018123" cy="6791637"/>
          </a:xfrm>
        </p:grpSpPr>
        <p:sp>
          <p:nvSpPr>
            <p:cNvPr id="3" name="Freeform 3"/>
            <p:cNvSpPr/>
            <p:nvPr/>
          </p:nvSpPr>
          <p:spPr>
            <a:xfrm>
              <a:off x="2254574" y="7766141"/>
              <a:ext cx="2886714" cy="541259"/>
            </a:xfrm>
            <a:custGeom>
              <a:avLst/>
              <a:gdLst/>
              <a:ahLst/>
              <a:cxnLst/>
              <a:rect l="l" t="t" r="r" b="b"/>
              <a:pathLst>
                <a:path w="2886714" h="541259">
                  <a:moveTo>
                    <a:pt x="0" y="0"/>
                  </a:moveTo>
                  <a:lnTo>
                    <a:pt x="2886714" y="0"/>
                  </a:lnTo>
                  <a:lnTo>
                    <a:pt x="2886714" y="541259"/>
                  </a:lnTo>
                  <a:lnTo>
                    <a:pt x="0" y="54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15862" y="7766141"/>
              <a:ext cx="2886714" cy="541259"/>
            </a:xfrm>
            <a:custGeom>
              <a:avLst/>
              <a:gdLst/>
              <a:ahLst/>
              <a:cxnLst/>
              <a:rect l="l" t="t" r="r" b="b"/>
              <a:pathLst>
                <a:path w="2886714" h="541259">
                  <a:moveTo>
                    <a:pt x="0" y="0"/>
                  </a:moveTo>
                  <a:lnTo>
                    <a:pt x="2886714" y="0"/>
                  </a:lnTo>
                  <a:lnTo>
                    <a:pt x="2886714" y="541259"/>
                  </a:lnTo>
                  <a:lnTo>
                    <a:pt x="0" y="54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915862" y="1515764"/>
              <a:ext cx="14018123" cy="6791637"/>
              <a:chOff x="-150451" y="247650"/>
              <a:chExt cx="18690831" cy="9055515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0" y="247650"/>
                <a:ext cx="18540380" cy="67839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999"/>
                  </a:lnSpc>
                </a:pPr>
                <a:r>
                  <a:rPr lang="en-US" sz="12999" dirty="0" err="1">
                    <a:solidFill>
                      <a:srgbClr val="000000"/>
                    </a:solidFill>
                    <a:latin typeface="Nourd Bold"/>
                  </a:rPr>
                  <a:t>Programa</a:t>
                </a:r>
                <a:r>
                  <a:rPr lang="en-US" sz="12999" dirty="0">
                    <a:solidFill>
                      <a:srgbClr val="000000"/>
                    </a:solidFill>
                    <a:latin typeface="Nourd Bold"/>
                  </a:rPr>
                  <a:t> </a:t>
                </a:r>
                <a:r>
                  <a:rPr lang="en-US" sz="12999" dirty="0" err="1">
                    <a:solidFill>
                      <a:srgbClr val="000000"/>
                    </a:solidFill>
                    <a:latin typeface="Nourd Bold"/>
                  </a:rPr>
                  <a:t>Acolhimento</a:t>
                </a:r>
                <a:r>
                  <a:rPr lang="en-US" sz="12999" dirty="0">
                    <a:solidFill>
                      <a:srgbClr val="000000"/>
                    </a:solidFill>
                    <a:latin typeface="Nourd Bold"/>
                  </a:rPr>
                  <a:t> Familiar 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-150451" y="8459002"/>
                <a:ext cx="18540380" cy="8441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319"/>
                  </a:lnSpc>
                </a:pPr>
                <a:r>
                  <a:rPr lang="en-US" sz="3799" dirty="0">
                    <a:solidFill>
                      <a:srgbClr val="000000"/>
                    </a:solidFill>
                    <a:latin typeface="Rubik"/>
                  </a:rPr>
                  <a:t>Para </a:t>
                </a:r>
                <a:r>
                  <a:rPr lang="en-US" sz="3799" dirty="0" err="1">
                    <a:solidFill>
                      <a:srgbClr val="000000"/>
                    </a:solidFill>
                    <a:latin typeface="Rubik"/>
                  </a:rPr>
                  <a:t>pessoa</a:t>
                </a:r>
                <a:r>
                  <a:rPr lang="en-US" sz="3799" dirty="0">
                    <a:solidFill>
                      <a:srgbClr val="000000"/>
                    </a:solidFill>
                    <a:latin typeface="Rubik"/>
                  </a:rPr>
                  <a:t> </a:t>
                </a:r>
                <a:r>
                  <a:rPr lang="en-US" sz="3799" dirty="0" err="1">
                    <a:solidFill>
                      <a:srgbClr val="000000"/>
                    </a:solidFill>
                    <a:latin typeface="Rubik"/>
                  </a:rPr>
                  <a:t>idosa</a:t>
                </a:r>
                <a:r>
                  <a:rPr lang="en-US" sz="3799" dirty="0">
                    <a:solidFill>
                      <a:srgbClr val="000000"/>
                    </a:solidFill>
                    <a:latin typeface="Rubik"/>
                  </a:rPr>
                  <a:t> - </a:t>
                </a:r>
                <a:r>
                  <a:rPr lang="en-US" sz="3799" dirty="0" err="1">
                    <a:solidFill>
                      <a:srgbClr val="000000"/>
                    </a:solidFill>
                    <a:latin typeface="Rubik"/>
                  </a:rPr>
                  <a:t>modalidade</a:t>
                </a:r>
                <a:r>
                  <a:rPr lang="en-US" sz="3799" dirty="0">
                    <a:solidFill>
                      <a:srgbClr val="000000"/>
                    </a:solidFill>
                    <a:latin typeface="Rubik"/>
                  </a:rPr>
                  <a:t> </a:t>
                </a:r>
                <a:r>
                  <a:rPr lang="en-US" sz="3799" dirty="0" err="1">
                    <a:solidFill>
                      <a:srgbClr val="000000"/>
                    </a:solidFill>
                    <a:latin typeface="Rubik"/>
                  </a:rPr>
                  <a:t>família</a:t>
                </a:r>
                <a:r>
                  <a:rPr lang="en-US" sz="3799" dirty="0">
                    <a:solidFill>
                      <a:srgbClr val="000000"/>
                    </a:solidFill>
                    <a:latin typeface="Rubik"/>
                  </a:rPr>
                  <a:t> de </a:t>
                </a:r>
                <a:r>
                  <a:rPr lang="en-US" sz="3799" dirty="0" err="1">
                    <a:solidFill>
                      <a:srgbClr val="000000"/>
                    </a:solidFill>
                    <a:latin typeface="Rubik"/>
                  </a:rPr>
                  <a:t>origem</a:t>
                </a:r>
                <a:r>
                  <a:rPr lang="en-US" sz="3799" dirty="0">
                    <a:solidFill>
                      <a:srgbClr val="000000"/>
                    </a:solidFill>
                    <a:latin typeface="Rubik"/>
                  </a:rPr>
                  <a:t> </a:t>
                </a:r>
                <a:r>
                  <a:rPr lang="en-US" sz="3799" dirty="0" err="1">
                    <a:solidFill>
                      <a:srgbClr val="000000"/>
                    </a:solidFill>
                    <a:latin typeface="Rubik"/>
                  </a:rPr>
                  <a:t>ou</a:t>
                </a:r>
                <a:r>
                  <a:rPr lang="en-US" sz="3799" dirty="0">
                    <a:solidFill>
                      <a:srgbClr val="000000"/>
                    </a:solidFill>
                    <a:latin typeface="Rubik"/>
                  </a:rPr>
                  <a:t> extensa</a:t>
                </a:r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8473615">
              <a:off x="8002133" y="4642340"/>
              <a:ext cx="666165" cy="1347025"/>
            </a:xfrm>
            <a:custGeom>
              <a:avLst/>
              <a:gdLst/>
              <a:ahLst/>
              <a:cxnLst/>
              <a:rect l="l" t="t" r="r" b="b"/>
              <a:pathLst>
                <a:path w="666165" h="1347025">
                  <a:moveTo>
                    <a:pt x="0" y="0"/>
                  </a:moveTo>
                  <a:lnTo>
                    <a:pt x="666165" y="0"/>
                  </a:lnTo>
                  <a:lnTo>
                    <a:pt x="666165" y="1347025"/>
                  </a:lnTo>
                  <a:lnTo>
                    <a:pt x="0" y="1347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4FBAD40A-AA4D-87AA-6DCC-536E538BD0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43866" y="0"/>
            <a:ext cx="3572374" cy="11717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025"/>
            <a:ext cx="11210807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750"/>
              </a:lnSpc>
            </a:pPr>
            <a:r>
              <a:rPr lang="en-US" sz="7500" u="none">
                <a:solidFill>
                  <a:srgbClr val="000000"/>
                </a:solidFill>
                <a:latin typeface="Nourd Bold"/>
              </a:rPr>
              <a:t>Linha do Tempo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6346872"/>
            <a:ext cx="3260652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Rubik"/>
              </a:rPr>
              <a:t>Institui o Programa Acolhimento Familiar para crianças e adolescentes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4481183"/>
            <a:ext cx="17045657" cy="4762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 rot="3440951">
            <a:off x="8088046" y="4202533"/>
            <a:ext cx="410299" cy="41029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685830" y="4280796"/>
            <a:ext cx="410299" cy="41029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285111" y="4280796"/>
            <a:ext cx="410299" cy="41029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028700" y="4019253"/>
            <a:ext cx="1022042" cy="1124247"/>
          </a:xfrm>
          <a:custGeom>
            <a:avLst/>
            <a:gdLst/>
            <a:ahLst/>
            <a:cxnLst/>
            <a:rect l="l" t="t" r="r" b="b"/>
            <a:pathLst>
              <a:path w="1022042" h="1124247">
                <a:moveTo>
                  <a:pt x="0" y="0"/>
                </a:moveTo>
                <a:lnTo>
                  <a:pt x="1022042" y="0"/>
                </a:lnTo>
                <a:lnTo>
                  <a:pt x="1022042" y="1124247"/>
                </a:lnTo>
                <a:lnTo>
                  <a:pt x="0" y="1124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260652" y="5549457"/>
            <a:ext cx="3260655" cy="1370869"/>
            <a:chOff x="0" y="0"/>
            <a:chExt cx="4347540" cy="182782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4347537" cy="923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6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000000"/>
                  </a:solidFill>
                  <a:latin typeface="Rubik Semi-Bold"/>
                </a:rPr>
                <a:t>LEI MUNICIPAL Nº 15.190/2018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" y="1368508"/>
              <a:ext cx="4347537" cy="459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Rubik"/>
                </a:rPr>
                <a:t>Altera a Lei nº 13.839/2011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0" y="5416573"/>
            <a:ext cx="3260652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Rubik Semi-Bold"/>
              </a:rPr>
              <a:t>LEI MUNICIPAL Nº 13.839/2011 </a:t>
            </a:r>
          </a:p>
        </p:txBody>
      </p:sp>
      <p:sp>
        <p:nvSpPr>
          <p:cNvPr id="16" name="Freeform 16"/>
          <p:cNvSpPr/>
          <p:nvPr/>
        </p:nvSpPr>
        <p:spPr>
          <a:xfrm>
            <a:off x="1419039" y="7612476"/>
            <a:ext cx="631703" cy="807993"/>
          </a:xfrm>
          <a:custGeom>
            <a:avLst/>
            <a:gdLst/>
            <a:ahLst/>
            <a:cxnLst/>
            <a:rect l="l" t="t" r="r" b="b"/>
            <a:pathLst>
              <a:path w="631703" h="807993">
                <a:moveTo>
                  <a:pt x="0" y="0"/>
                </a:moveTo>
                <a:lnTo>
                  <a:pt x="631703" y="0"/>
                </a:lnTo>
                <a:lnTo>
                  <a:pt x="631703" y="807992"/>
                </a:lnTo>
                <a:lnTo>
                  <a:pt x="0" y="807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0" y="8363318"/>
            <a:ext cx="3260652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ubik"/>
              </a:rPr>
              <a:t>Modalidades Família Extensa e Família Acolhedora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583724" y="5525278"/>
            <a:ext cx="3260655" cy="1723294"/>
            <a:chOff x="0" y="0"/>
            <a:chExt cx="4347540" cy="2297725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9525"/>
              <a:ext cx="4347537" cy="923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6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000000"/>
                  </a:solidFill>
                  <a:latin typeface="Rubik Semi-Bold"/>
                </a:rPr>
                <a:t>DECRETO MUNICIPAL Nº 1.363/2019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" y="1368508"/>
              <a:ext cx="4347537" cy="929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Rubik"/>
                </a:rPr>
                <a:t>Regulamenta o valor da Bolsa Auxílio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859934" y="5525278"/>
            <a:ext cx="3260655" cy="1723294"/>
            <a:chOff x="0" y="0"/>
            <a:chExt cx="4347540" cy="2297725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9525"/>
              <a:ext cx="4347537" cy="923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6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000000"/>
                  </a:solidFill>
                  <a:latin typeface="Rubik Semi-Bold"/>
                </a:rPr>
                <a:t>DECRETO MUNICIPAL Nº 1.079/2020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" y="1368508"/>
              <a:ext cx="4347537" cy="929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Rubik"/>
                </a:rPr>
                <a:t>Altera o Decreto nº 1.363/2019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876646" y="1705651"/>
            <a:ext cx="3260652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Rubik Semi-Bold"/>
              </a:rPr>
              <a:t>LEI MUNICIPAL Nº 16.106/2022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76646" y="2500420"/>
            <a:ext cx="3260652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Rubik"/>
              </a:rPr>
              <a:t>Institui o Programa Acolhimento Familiar para a pessoa idosa - família de origem ou extensa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6562476" y="4266508"/>
            <a:ext cx="410299" cy="410299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5137298" y="1715176"/>
            <a:ext cx="3260655" cy="1723294"/>
            <a:chOff x="0" y="0"/>
            <a:chExt cx="4347540" cy="2297725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9525"/>
              <a:ext cx="4347537" cy="923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6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000000"/>
                  </a:solidFill>
                  <a:latin typeface="Rubik Semi-Bold"/>
                </a:rPr>
                <a:t>DECRETO MUNICIPAL Nº 2.227/2023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" y="1368508"/>
              <a:ext cx="4347537" cy="929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Rubik"/>
                </a:rPr>
                <a:t>Implementa o Programa para a pessoa idosa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13120589" y="3923822"/>
            <a:ext cx="1022042" cy="1124247"/>
          </a:xfrm>
          <a:custGeom>
            <a:avLst/>
            <a:gdLst/>
            <a:ahLst/>
            <a:cxnLst/>
            <a:rect l="l" t="t" r="r" b="b"/>
            <a:pathLst>
              <a:path w="1022042" h="1124247">
                <a:moveTo>
                  <a:pt x="0" y="0"/>
                </a:moveTo>
                <a:lnTo>
                  <a:pt x="1022042" y="0"/>
                </a:lnTo>
                <a:lnTo>
                  <a:pt x="1022042" y="1124247"/>
                </a:lnTo>
                <a:lnTo>
                  <a:pt x="0" y="1124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9007276" y="1715176"/>
            <a:ext cx="980283" cy="276262"/>
          </a:xfrm>
          <a:custGeom>
            <a:avLst/>
            <a:gdLst/>
            <a:ahLst/>
            <a:cxnLst/>
            <a:rect l="l" t="t" r="r" b="b"/>
            <a:pathLst>
              <a:path w="980283" h="276262">
                <a:moveTo>
                  <a:pt x="0" y="0"/>
                </a:moveTo>
                <a:lnTo>
                  <a:pt x="980283" y="0"/>
                </a:lnTo>
                <a:lnTo>
                  <a:pt x="980283" y="276262"/>
                </a:lnTo>
                <a:lnTo>
                  <a:pt x="0" y="2762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0A3D0981-0609-EA94-5176-99C91F02B1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15626" y="0"/>
            <a:ext cx="3572374" cy="11717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F990D3"/>
          </a:solidFill>
        </p:spPr>
      </p:sp>
      <p:sp>
        <p:nvSpPr>
          <p:cNvPr id="4" name="TextBox 4"/>
          <p:cNvSpPr txBox="1"/>
          <p:nvPr/>
        </p:nvSpPr>
        <p:spPr>
          <a:xfrm>
            <a:off x="1584608" y="1409702"/>
            <a:ext cx="5974784" cy="740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 dirty="0">
                <a:solidFill>
                  <a:srgbClr val="000000"/>
                </a:solidFill>
                <a:latin typeface="Nourd Bold"/>
              </a:rPr>
              <a:t>O que a Lei do </a:t>
            </a: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Programa</a:t>
            </a:r>
            <a:r>
              <a:rPr lang="en-US" sz="7500" dirty="0">
                <a:solidFill>
                  <a:srgbClr val="000000"/>
                </a:solidFill>
                <a:latin typeface="Nourd Bold"/>
              </a:rPr>
              <a:t> </a:t>
            </a: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entende</a:t>
            </a:r>
            <a:r>
              <a:rPr lang="en-US" sz="7500" dirty="0">
                <a:solidFill>
                  <a:srgbClr val="000000"/>
                </a:solidFill>
                <a:latin typeface="Nourd Bold"/>
              </a:rPr>
              <a:t> </a:t>
            </a: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por</a:t>
            </a:r>
            <a:r>
              <a:rPr lang="en-US" sz="7500" dirty="0">
                <a:solidFill>
                  <a:srgbClr val="000000"/>
                </a:solidFill>
                <a:latin typeface="Nourd Bold"/>
              </a:rPr>
              <a:t> </a:t>
            </a: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Família</a:t>
            </a:r>
            <a:r>
              <a:rPr lang="en-US" sz="7500" dirty="0">
                <a:solidFill>
                  <a:srgbClr val="000000"/>
                </a:solidFill>
                <a:latin typeface="Nourd Bold"/>
              </a:rPr>
              <a:t>?</a:t>
            </a:r>
          </a:p>
        </p:txBody>
      </p:sp>
      <p:sp>
        <p:nvSpPr>
          <p:cNvPr id="5" name="Freeform 5"/>
          <p:cNvSpPr/>
          <p:nvPr/>
        </p:nvSpPr>
        <p:spPr>
          <a:xfrm rot="1100911">
            <a:off x="7440252" y="812782"/>
            <a:ext cx="679152" cy="868682"/>
          </a:xfrm>
          <a:custGeom>
            <a:avLst/>
            <a:gdLst/>
            <a:ahLst/>
            <a:cxnLst/>
            <a:rect l="l" t="t" r="r" b="b"/>
            <a:pathLst>
              <a:path w="679152" h="868682">
                <a:moveTo>
                  <a:pt x="0" y="0"/>
                </a:moveTo>
                <a:lnTo>
                  <a:pt x="679152" y="0"/>
                </a:lnTo>
                <a:lnTo>
                  <a:pt x="679152" y="868683"/>
                </a:lnTo>
                <a:lnTo>
                  <a:pt x="0" y="8686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49655" flipH="1">
            <a:off x="1328188" y="804086"/>
            <a:ext cx="611963" cy="782744"/>
          </a:xfrm>
          <a:custGeom>
            <a:avLst/>
            <a:gdLst/>
            <a:ahLst/>
            <a:cxnLst/>
            <a:rect l="l" t="t" r="r" b="b"/>
            <a:pathLst>
              <a:path w="611963" h="782744">
                <a:moveTo>
                  <a:pt x="611963" y="0"/>
                </a:moveTo>
                <a:lnTo>
                  <a:pt x="0" y="0"/>
                </a:lnTo>
                <a:lnTo>
                  <a:pt x="0" y="782744"/>
                </a:lnTo>
                <a:lnTo>
                  <a:pt x="611963" y="782744"/>
                </a:lnTo>
                <a:lnTo>
                  <a:pt x="611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699088">
            <a:off x="1398839" y="8823959"/>
            <a:ext cx="679152" cy="868682"/>
          </a:xfrm>
          <a:custGeom>
            <a:avLst/>
            <a:gdLst/>
            <a:ahLst/>
            <a:cxnLst/>
            <a:rect l="l" t="t" r="r" b="b"/>
            <a:pathLst>
              <a:path w="679152" h="868682">
                <a:moveTo>
                  <a:pt x="0" y="0"/>
                </a:moveTo>
                <a:lnTo>
                  <a:pt x="679151" y="0"/>
                </a:lnTo>
                <a:lnTo>
                  <a:pt x="679151" y="868682"/>
                </a:lnTo>
                <a:lnTo>
                  <a:pt x="0" y="868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750344" flipH="1">
            <a:off x="7203849" y="8866928"/>
            <a:ext cx="611963" cy="782744"/>
          </a:xfrm>
          <a:custGeom>
            <a:avLst/>
            <a:gdLst/>
            <a:ahLst/>
            <a:cxnLst/>
            <a:rect l="l" t="t" r="r" b="b"/>
            <a:pathLst>
              <a:path w="611963" h="782744">
                <a:moveTo>
                  <a:pt x="611964" y="0"/>
                </a:moveTo>
                <a:lnTo>
                  <a:pt x="0" y="0"/>
                </a:lnTo>
                <a:lnTo>
                  <a:pt x="0" y="782744"/>
                </a:lnTo>
                <a:lnTo>
                  <a:pt x="611964" y="782744"/>
                </a:lnTo>
                <a:lnTo>
                  <a:pt x="6119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364437" y="1307752"/>
            <a:ext cx="8701413" cy="1851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Rubik Bold"/>
              </a:rPr>
              <a:t>FAMÍLIA DE ORIGEM PARA PESSOAS IDOSAS:</a:t>
            </a:r>
          </a:p>
          <a:p>
            <a:pPr algn="just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Rubik"/>
              </a:rPr>
              <a:t>Aquela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formada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pelos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pais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irmãos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filhos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e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seus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descendentes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até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o 3º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grau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.</a:t>
            </a:r>
          </a:p>
          <a:p>
            <a:pPr>
              <a:lnSpc>
                <a:spcPts val="4479"/>
              </a:lnSpc>
            </a:pPr>
            <a:endParaRPr lang="en-US" sz="2499" dirty="0">
              <a:solidFill>
                <a:srgbClr val="000000"/>
              </a:solidFill>
              <a:latin typeface="Rubi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225183" y="6092190"/>
            <a:ext cx="8701413" cy="316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Rubik Bold"/>
              </a:rPr>
              <a:t>FAMÍLIA EXTENSA PARA PESSOAS IDOSAS:</a:t>
            </a:r>
          </a:p>
          <a:p>
            <a:pPr algn="just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Rubik"/>
              </a:rPr>
              <a:t>Aquela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que se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estende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para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além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da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unidade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pais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e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descendentes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ou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da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unidade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do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casal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formada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por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parentes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próximos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ou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por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pessoas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com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vínculo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amizade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, com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os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quais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a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pessoa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idosa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convive e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mantém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relação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afinidade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 e </a:t>
            </a:r>
            <a:r>
              <a:rPr lang="en-US" sz="2499" dirty="0" err="1">
                <a:solidFill>
                  <a:srgbClr val="000000"/>
                </a:solidFill>
                <a:latin typeface="Rubik"/>
              </a:rPr>
              <a:t>afetividade</a:t>
            </a:r>
            <a:r>
              <a:rPr lang="en-US" sz="2499" dirty="0">
                <a:solidFill>
                  <a:srgbClr val="000000"/>
                </a:solidFill>
                <a:latin typeface="Rubik"/>
              </a:rPr>
              <a:t>.</a:t>
            </a:r>
          </a:p>
          <a:p>
            <a:pPr>
              <a:lnSpc>
                <a:spcPts val="4479"/>
              </a:lnSpc>
            </a:pPr>
            <a:endParaRPr lang="en-US" sz="2499" dirty="0">
              <a:solidFill>
                <a:srgbClr val="000000"/>
              </a:solidFill>
              <a:latin typeface="Rubik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2225338" y="403493"/>
            <a:ext cx="2701105" cy="553727"/>
          </a:xfrm>
          <a:custGeom>
            <a:avLst/>
            <a:gdLst/>
            <a:ahLst/>
            <a:cxnLst/>
            <a:rect l="l" t="t" r="r" b="b"/>
            <a:pathLst>
              <a:path w="2701105" h="553727">
                <a:moveTo>
                  <a:pt x="0" y="0"/>
                </a:moveTo>
                <a:lnTo>
                  <a:pt x="2701105" y="0"/>
                </a:lnTo>
                <a:lnTo>
                  <a:pt x="2701105" y="553726"/>
                </a:lnTo>
                <a:lnTo>
                  <a:pt x="0" y="553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225336" y="5110162"/>
            <a:ext cx="2701105" cy="553727"/>
          </a:xfrm>
          <a:custGeom>
            <a:avLst/>
            <a:gdLst/>
            <a:ahLst/>
            <a:cxnLst/>
            <a:rect l="l" t="t" r="r" b="b"/>
            <a:pathLst>
              <a:path w="2701105" h="553727">
                <a:moveTo>
                  <a:pt x="0" y="0"/>
                </a:moveTo>
                <a:lnTo>
                  <a:pt x="2701105" y="0"/>
                </a:lnTo>
                <a:lnTo>
                  <a:pt x="2701105" y="553726"/>
                </a:lnTo>
                <a:lnTo>
                  <a:pt x="0" y="553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079132"/>
              </p:ext>
            </p:extLst>
          </p:nvPr>
        </p:nvGraphicFramePr>
        <p:xfrm>
          <a:off x="1219200" y="2193167"/>
          <a:ext cx="16272892" cy="7652953"/>
        </p:xfrm>
        <a:graphic>
          <a:graphicData uri="http://schemas.openxmlformats.org/drawingml/2006/table">
            <a:tbl>
              <a:tblPr/>
              <a:tblGrid>
                <a:gridCol w="16272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8624">
                <a:tc>
                  <a:txBody>
                    <a:bodyPr/>
                    <a:lstStyle/>
                    <a:p>
                      <a:pPr algn="ctr">
                        <a:lnSpc>
                          <a:spcPts val="3909"/>
                        </a:lnSpc>
                        <a:defRPr/>
                      </a:pPr>
                      <a:r>
                        <a:rPr lang="en-US" sz="2792" dirty="0">
                          <a:solidFill>
                            <a:srgbClr val="000000"/>
                          </a:solidFill>
                          <a:latin typeface="Rubik Semi-Bold"/>
                        </a:rPr>
                        <a:t>PESSOA IDOSA</a:t>
                      </a:r>
                      <a:endParaRPr lang="en-US" sz="1100" dirty="0"/>
                    </a:p>
                  </a:txBody>
                  <a:tcPr marL="174674" marR="174674" marT="174674" marB="17467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384">
                <a:tc>
                  <a:txBody>
                    <a:bodyPr/>
                    <a:lstStyle/>
                    <a:p>
                      <a:pPr algn="ctr">
                        <a:lnSpc>
                          <a:spcPts val="3629"/>
                        </a:lnSpc>
                        <a:defRPr/>
                      </a:pPr>
                      <a:r>
                        <a:rPr lang="en-US" sz="2592">
                          <a:solidFill>
                            <a:srgbClr val="000000"/>
                          </a:solidFill>
                          <a:latin typeface="Rubik"/>
                        </a:rPr>
                        <a:t>Cuidador principal deve ter </a:t>
                      </a:r>
                      <a:r>
                        <a:rPr lang="en-US" sz="2592">
                          <a:solidFill>
                            <a:srgbClr val="000000"/>
                          </a:solidFill>
                          <a:latin typeface="Rubik Bold"/>
                        </a:rPr>
                        <a:t>18 anos ou mais</a:t>
                      </a:r>
                      <a:endParaRPr lang="en-US" sz="1100"/>
                    </a:p>
                  </a:txBody>
                  <a:tcPr marL="174674" marR="174674" marT="174674" marB="17467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384">
                <a:tc>
                  <a:txBody>
                    <a:bodyPr/>
                    <a:lstStyle/>
                    <a:p>
                      <a:pPr algn="ctr">
                        <a:lnSpc>
                          <a:spcPts val="3629"/>
                        </a:lnSpc>
                        <a:defRPr/>
                      </a:pPr>
                      <a:r>
                        <a:rPr lang="en-US" sz="2592">
                          <a:solidFill>
                            <a:srgbClr val="000000"/>
                          </a:solidFill>
                          <a:latin typeface="Rubik Bold"/>
                        </a:rPr>
                        <a:t>Não é necessário Curatela</a:t>
                      </a:r>
                      <a:endParaRPr lang="en-US" sz="1100"/>
                    </a:p>
                  </a:txBody>
                  <a:tcPr marL="174674" marR="174674" marT="174674" marB="17467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384">
                <a:tc>
                  <a:txBody>
                    <a:bodyPr/>
                    <a:lstStyle/>
                    <a:p>
                      <a:pPr algn="ctr">
                        <a:lnSpc>
                          <a:spcPts val="3629"/>
                        </a:lnSpc>
                        <a:defRPr/>
                      </a:pPr>
                      <a:r>
                        <a:rPr lang="en-US" sz="2592">
                          <a:solidFill>
                            <a:srgbClr val="000000"/>
                          </a:solidFill>
                          <a:latin typeface="Rubik"/>
                        </a:rPr>
                        <a:t>Período máximo de permanência </a:t>
                      </a:r>
                      <a:r>
                        <a:rPr lang="en-US" sz="2592">
                          <a:solidFill>
                            <a:srgbClr val="000000"/>
                          </a:solidFill>
                          <a:latin typeface="Rubik Bold"/>
                        </a:rPr>
                        <a:t>2 anos</a:t>
                      </a:r>
                      <a:endParaRPr lang="en-US" sz="1100"/>
                    </a:p>
                  </a:txBody>
                  <a:tcPr marL="174674" marR="174674" marT="174674" marB="17467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384">
                <a:tc>
                  <a:txBody>
                    <a:bodyPr/>
                    <a:lstStyle/>
                    <a:p>
                      <a:pPr algn="ctr">
                        <a:lnSpc>
                          <a:spcPts val="3629"/>
                        </a:lnSpc>
                        <a:defRPr/>
                      </a:pPr>
                      <a:r>
                        <a:rPr lang="en-US" sz="2592">
                          <a:solidFill>
                            <a:srgbClr val="000000"/>
                          </a:solidFill>
                          <a:latin typeface="Rubik"/>
                        </a:rPr>
                        <a:t>O idoso deve residir em </a:t>
                      </a:r>
                      <a:r>
                        <a:rPr lang="en-US" sz="2592">
                          <a:solidFill>
                            <a:srgbClr val="000000"/>
                          </a:solidFill>
                          <a:latin typeface="Rubik Bold"/>
                        </a:rPr>
                        <a:t>Curitiba</a:t>
                      </a:r>
                      <a:endParaRPr lang="en-US" sz="1100"/>
                    </a:p>
                  </a:txBody>
                  <a:tcPr marL="174674" marR="174674" marT="174674" marB="17467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773">
                <a:tc>
                  <a:txBody>
                    <a:bodyPr/>
                    <a:lstStyle/>
                    <a:p>
                      <a:pPr algn="ctr">
                        <a:lnSpc>
                          <a:spcPts val="3629"/>
                        </a:lnSpc>
                        <a:defRPr/>
                      </a:pPr>
                      <a:r>
                        <a:rPr lang="en-US" sz="2592" dirty="0">
                          <a:solidFill>
                            <a:srgbClr val="000000"/>
                          </a:solidFill>
                          <a:latin typeface="Rubik"/>
                        </a:rPr>
                        <a:t>A </a:t>
                      </a:r>
                      <a:r>
                        <a:rPr lang="en-US" sz="2592" dirty="0" err="1">
                          <a:solidFill>
                            <a:srgbClr val="000000"/>
                          </a:solidFill>
                          <a:latin typeface="Rubik"/>
                        </a:rPr>
                        <a:t>família</a:t>
                      </a:r>
                      <a:r>
                        <a:rPr lang="en-US" sz="2592" dirty="0">
                          <a:solidFill>
                            <a:srgbClr val="000000"/>
                          </a:solidFill>
                          <a:latin typeface="Rubik"/>
                        </a:rPr>
                        <a:t> (extensa </a:t>
                      </a:r>
                      <a:r>
                        <a:rPr lang="en-US" sz="2592" dirty="0" err="1">
                          <a:solidFill>
                            <a:srgbClr val="000000"/>
                          </a:solidFill>
                          <a:latin typeface="Rubik"/>
                        </a:rPr>
                        <a:t>ou</a:t>
                      </a:r>
                      <a:r>
                        <a:rPr lang="en-US" sz="2592" dirty="0">
                          <a:solidFill>
                            <a:srgbClr val="000000"/>
                          </a:solidFill>
                          <a:latin typeface="Rubik"/>
                        </a:rPr>
                        <a:t> de </a:t>
                      </a:r>
                      <a:r>
                        <a:rPr lang="en-US" sz="2592" dirty="0" err="1">
                          <a:solidFill>
                            <a:srgbClr val="000000"/>
                          </a:solidFill>
                          <a:latin typeface="Rubik"/>
                        </a:rPr>
                        <a:t>origem</a:t>
                      </a:r>
                      <a:r>
                        <a:rPr lang="en-US" sz="2592" dirty="0">
                          <a:solidFill>
                            <a:srgbClr val="000000"/>
                          </a:solidFill>
                          <a:latin typeface="Rubik"/>
                        </a:rPr>
                        <a:t>) </a:t>
                      </a:r>
                      <a:r>
                        <a:rPr lang="en-US" sz="2592" dirty="0" err="1">
                          <a:solidFill>
                            <a:srgbClr val="000000"/>
                          </a:solidFill>
                          <a:latin typeface="Rubik"/>
                        </a:rPr>
                        <a:t>deve</a:t>
                      </a:r>
                      <a:r>
                        <a:rPr lang="en-US" sz="2592" dirty="0">
                          <a:solidFill>
                            <a:srgbClr val="000000"/>
                          </a:solidFill>
                          <a:latin typeface="Rubik"/>
                        </a:rPr>
                        <a:t> </a:t>
                      </a:r>
                      <a:r>
                        <a:rPr lang="en-US" sz="2592" dirty="0" err="1">
                          <a:solidFill>
                            <a:srgbClr val="000000"/>
                          </a:solidFill>
                          <a:latin typeface="Rubik"/>
                        </a:rPr>
                        <a:t>residir</a:t>
                      </a:r>
                      <a:r>
                        <a:rPr lang="en-US" sz="2592" dirty="0">
                          <a:solidFill>
                            <a:srgbClr val="000000"/>
                          </a:solidFill>
                          <a:latin typeface="Rubik"/>
                        </a:rPr>
                        <a:t> </a:t>
                      </a:r>
                      <a:r>
                        <a:rPr lang="en-US" sz="2592" dirty="0" err="1">
                          <a:solidFill>
                            <a:srgbClr val="000000"/>
                          </a:solidFill>
                          <a:latin typeface="Rubik"/>
                        </a:rPr>
                        <a:t>em</a:t>
                      </a:r>
                      <a:r>
                        <a:rPr lang="en-US" sz="2592" dirty="0">
                          <a:solidFill>
                            <a:srgbClr val="000000"/>
                          </a:solidFill>
                          <a:latin typeface="Rubik"/>
                        </a:rPr>
                        <a:t> </a:t>
                      </a:r>
                      <a:r>
                        <a:rPr lang="en-US" sz="2592" dirty="0">
                          <a:solidFill>
                            <a:srgbClr val="000000"/>
                          </a:solidFill>
                          <a:latin typeface="Rubik Bold"/>
                        </a:rPr>
                        <a:t>Curitiba</a:t>
                      </a:r>
                      <a:endParaRPr lang="en-US" sz="1100" dirty="0"/>
                    </a:p>
                  </a:txBody>
                  <a:tcPr marL="174674" marR="174674" marT="174674" marB="17467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619">
                <a:tc>
                  <a:txBody>
                    <a:bodyPr/>
                    <a:lstStyle/>
                    <a:p>
                      <a:pPr algn="ctr">
                        <a:lnSpc>
                          <a:spcPts val="3629"/>
                        </a:lnSpc>
                        <a:defRPr/>
                      </a:pPr>
                      <a:r>
                        <a:rPr lang="en-US" sz="2592" dirty="0" err="1">
                          <a:solidFill>
                            <a:srgbClr val="000000"/>
                          </a:solidFill>
                          <a:latin typeface="Rubik"/>
                        </a:rPr>
                        <a:t>Residência</a:t>
                      </a:r>
                      <a:r>
                        <a:rPr lang="en-US" sz="2592" dirty="0">
                          <a:solidFill>
                            <a:srgbClr val="000000"/>
                          </a:solidFill>
                          <a:latin typeface="Rubik"/>
                        </a:rPr>
                        <a:t> com </a:t>
                      </a:r>
                      <a:r>
                        <a:rPr lang="en-US" sz="2592" dirty="0" err="1">
                          <a:solidFill>
                            <a:srgbClr val="000000"/>
                          </a:solidFill>
                          <a:latin typeface="Rubik"/>
                        </a:rPr>
                        <a:t>estrutura</a:t>
                      </a:r>
                      <a:r>
                        <a:rPr lang="en-US" sz="2592" dirty="0">
                          <a:solidFill>
                            <a:srgbClr val="000000"/>
                          </a:solidFill>
                          <a:latin typeface="Rubik"/>
                        </a:rPr>
                        <a:t> </a:t>
                      </a:r>
                      <a:r>
                        <a:rPr lang="en-US" sz="2592" dirty="0" err="1">
                          <a:solidFill>
                            <a:srgbClr val="000000"/>
                          </a:solidFill>
                          <a:latin typeface="Rubik"/>
                        </a:rPr>
                        <a:t>física</a:t>
                      </a:r>
                      <a:r>
                        <a:rPr lang="en-US" sz="2592" dirty="0">
                          <a:solidFill>
                            <a:srgbClr val="000000"/>
                          </a:solidFill>
                          <a:latin typeface="Rubik"/>
                        </a:rPr>
                        <a:t> (</a:t>
                      </a:r>
                      <a:r>
                        <a:rPr lang="en-US" sz="2592" dirty="0" err="1">
                          <a:solidFill>
                            <a:srgbClr val="000000"/>
                          </a:solidFill>
                          <a:latin typeface="Rubik"/>
                        </a:rPr>
                        <a:t>mobilidade</a:t>
                      </a:r>
                      <a:r>
                        <a:rPr lang="en-US" sz="2592" dirty="0">
                          <a:solidFill>
                            <a:srgbClr val="000000"/>
                          </a:solidFill>
                          <a:latin typeface="Rubik"/>
                        </a:rPr>
                        <a:t>, </a:t>
                      </a:r>
                      <a:r>
                        <a:rPr lang="en-US" sz="2592" dirty="0" err="1">
                          <a:solidFill>
                            <a:srgbClr val="000000"/>
                          </a:solidFill>
                          <a:latin typeface="Rubik"/>
                        </a:rPr>
                        <a:t>habitabilidade</a:t>
                      </a:r>
                      <a:r>
                        <a:rPr lang="en-US" sz="2592" dirty="0">
                          <a:solidFill>
                            <a:srgbClr val="000000"/>
                          </a:solidFill>
                          <a:latin typeface="Rubik"/>
                        </a:rPr>
                        <a:t> e </a:t>
                      </a:r>
                      <a:r>
                        <a:rPr lang="en-US" sz="2592" dirty="0" err="1">
                          <a:solidFill>
                            <a:srgbClr val="000000"/>
                          </a:solidFill>
                          <a:latin typeface="Rubik"/>
                        </a:rPr>
                        <a:t>acessibilidade</a:t>
                      </a:r>
                      <a:r>
                        <a:rPr lang="en-US" sz="2592" dirty="0">
                          <a:solidFill>
                            <a:srgbClr val="000000"/>
                          </a:solidFill>
                          <a:latin typeface="Rubik"/>
                        </a:rPr>
                        <a:t>)</a:t>
                      </a:r>
                      <a:endParaRPr lang="en-US" sz="1100" dirty="0"/>
                    </a:p>
                  </a:txBody>
                  <a:tcPr marL="174674" marR="174674" marT="174674" marB="17467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5410">
                <a:tc>
                  <a:txBody>
                    <a:bodyPr/>
                    <a:lstStyle/>
                    <a:p>
                      <a:pPr algn="ctr">
                        <a:lnSpc>
                          <a:spcPts val="3629"/>
                        </a:lnSpc>
                        <a:defRPr/>
                      </a:pPr>
                      <a:r>
                        <a:rPr lang="en-US" sz="2592" dirty="0" err="1">
                          <a:solidFill>
                            <a:srgbClr val="000000"/>
                          </a:solidFill>
                          <a:latin typeface="Rubik Semi-Bold"/>
                        </a:rPr>
                        <a:t>Avaliação</a:t>
                      </a:r>
                      <a:r>
                        <a:rPr lang="en-US" sz="2592" dirty="0">
                          <a:solidFill>
                            <a:srgbClr val="000000"/>
                          </a:solidFill>
                          <a:latin typeface="Rubik Semi-Bold"/>
                        </a:rPr>
                        <a:t> pela FAS e SMS</a:t>
                      </a:r>
                      <a:endParaRPr lang="en-US" sz="1100" dirty="0"/>
                    </a:p>
                  </a:txBody>
                  <a:tcPr marL="174674" marR="174674" marT="174674" marB="17467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54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6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90" dirty="0">
                          <a:solidFill>
                            <a:srgbClr val="000000"/>
                          </a:solidFill>
                          <a:latin typeface="Rubik Semi-Bold"/>
                        </a:rPr>
                        <a:t>50 </a:t>
                      </a:r>
                      <a:r>
                        <a:rPr lang="en-US" sz="2590" dirty="0" err="1">
                          <a:solidFill>
                            <a:srgbClr val="000000"/>
                          </a:solidFill>
                          <a:latin typeface="Rubik Semi-Bold"/>
                        </a:rPr>
                        <a:t>vagas</a:t>
                      </a:r>
                      <a:endParaRPr lang="en-US" sz="2590" dirty="0"/>
                    </a:p>
                  </a:txBody>
                  <a:tcPr marL="174674" marR="174674" marT="174674" marB="17467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964104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028700" y="962025"/>
            <a:ext cx="9851853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750"/>
              </a:lnSpc>
            </a:pPr>
            <a:r>
              <a:rPr lang="en-US" sz="7500">
                <a:solidFill>
                  <a:srgbClr val="000000"/>
                </a:solidFill>
                <a:latin typeface="Nourd Bold"/>
              </a:rPr>
              <a:t>Critérios</a:t>
            </a:r>
          </a:p>
        </p:txBody>
      </p:sp>
      <p:sp>
        <p:nvSpPr>
          <p:cNvPr id="4" name="Freeform 4"/>
          <p:cNvSpPr/>
          <p:nvPr/>
        </p:nvSpPr>
        <p:spPr>
          <a:xfrm>
            <a:off x="5311143" y="249751"/>
            <a:ext cx="1000528" cy="996890"/>
          </a:xfrm>
          <a:custGeom>
            <a:avLst/>
            <a:gdLst/>
            <a:ahLst/>
            <a:cxnLst/>
            <a:rect l="l" t="t" r="r" b="b"/>
            <a:pathLst>
              <a:path w="1000528" h="996890">
                <a:moveTo>
                  <a:pt x="0" y="0"/>
                </a:moveTo>
                <a:lnTo>
                  <a:pt x="1000529" y="0"/>
                </a:lnTo>
                <a:lnTo>
                  <a:pt x="1000529" y="996890"/>
                </a:lnTo>
                <a:lnTo>
                  <a:pt x="0" y="996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8185C72-2E57-570A-0D47-7FE78D96B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9073" y="0"/>
            <a:ext cx="3572374" cy="11717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08093" y="1841324"/>
            <a:ext cx="1938465" cy="1452086"/>
          </a:xfrm>
          <a:custGeom>
            <a:avLst/>
            <a:gdLst/>
            <a:ahLst/>
            <a:cxnLst/>
            <a:rect l="l" t="t" r="r" b="b"/>
            <a:pathLst>
              <a:path w="1938465" h="1452086">
                <a:moveTo>
                  <a:pt x="0" y="0"/>
                </a:moveTo>
                <a:lnTo>
                  <a:pt x="1938464" y="0"/>
                </a:lnTo>
                <a:lnTo>
                  <a:pt x="1938464" y="1452086"/>
                </a:lnTo>
                <a:lnTo>
                  <a:pt x="0" y="1452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8997003"/>
            <a:ext cx="18288000" cy="1371600"/>
          </a:xfrm>
          <a:prstGeom prst="rect">
            <a:avLst/>
          </a:prstGeom>
          <a:solidFill>
            <a:srgbClr val="F990D3"/>
          </a:solidFill>
        </p:spPr>
      </p:sp>
      <p:sp>
        <p:nvSpPr>
          <p:cNvPr id="4" name="TextBox 4"/>
          <p:cNvSpPr txBox="1"/>
          <p:nvPr/>
        </p:nvSpPr>
        <p:spPr>
          <a:xfrm>
            <a:off x="-2209800" y="502866"/>
            <a:ext cx="16715063" cy="89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80"/>
              </a:lnSpc>
            </a:pPr>
            <a:r>
              <a:rPr lang="en-US" sz="5600" dirty="0" err="1">
                <a:solidFill>
                  <a:srgbClr val="000000"/>
                </a:solidFill>
                <a:latin typeface="Nourd Bold"/>
              </a:rPr>
              <a:t>Documentação</a:t>
            </a:r>
            <a:r>
              <a:rPr lang="en-US" sz="5600" dirty="0">
                <a:solidFill>
                  <a:srgbClr val="000000"/>
                </a:solidFill>
                <a:latin typeface="Nourd Bold"/>
              </a:rPr>
              <a:t> (</a:t>
            </a:r>
            <a:r>
              <a:rPr lang="en-US" sz="5600" dirty="0" err="1">
                <a:solidFill>
                  <a:srgbClr val="000000"/>
                </a:solidFill>
                <a:latin typeface="Nourd Bold"/>
              </a:rPr>
              <a:t>pessoa</a:t>
            </a:r>
            <a:r>
              <a:rPr lang="en-US" sz="5600" dirty="0">
                <a:solidFill>
                  <a:srgbClr val="000000"/>
                </a:solidFill>
                <a:latin typeface="Nourd Bold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Nourd Bold"/>
              </a:rPr>
              <a:t>idosa</a:t>
            </a:r>
            <a:r>
              <a:rPr lang="en-US" sz="5600" dirty="0">
                <a:solidFill>
                  <a:srgbClr val="000000"/>
                </a:solidFill>
                <a:latin typeface="Nourd Bold"/>
              </a:rPr>
              <a:t>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78755" y="3433198"/>
            <a:ext cx="17845179" cy="928248"/>
            <a:chOff x="0" y="0"/>
            <a:chExt cx="23793572" cy="1237664"/>
          </a:xfrm>
        </p:grpSpPr>
        <p:sp>
          <p:nvSpPr>
            <p:cNvPr id="6" name="TextBox 6"/>
            <p:cNvSpPr txBox="1"/>
            <p:nvPr/>
          </p:nvSpPr>
          <p:spPr>
            <a:xfrm>
              <a:off x="1187235" y="-76200"/>
              <a:ext cx="22606336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 dirty="0" err="1">
                  <a:solidFill>
                    <a:srgbClr val="000000"/>
                  </a:solidFill>
                  <a:latin typeface="Rubik"/>
                </a:rPr>
                <a:t>Carteira</a:t>
              </a:r>
              <a:r>
                <a:rPr lang="en-US" sz="3199" dirty="0">
                  <a:solidFill>
                    <a:srgbClr val="000000"/>
                  </a:solidFill>
                  <a:latin typeface="Rubik"/>
                </a:rPr>
                <a:t> de </a:t>
              </a:r>
              <a:r>
                <a:rPr lang="en-US" sz="3199" dirty="0" err="1">
                  <a:solidFill>
                    <a:srgbClr val="000000"/>
                  </a:solidFill>
                  <a:latin typeface="Rubik"/>
                </a:rPr>
                <a:t>identidade</a:t>
              </a:r>
              <a:r>
                <a:rPr lang="en-US" sz="3199" dirty="0">
                  <a:solidFill>
                    <a:srgbClr val="000000"/>
                  </a:solidFill>
                  <a:latin typeface="Rubik"/>
                </a:rPr>
                <a:t> da </a:t>
              </a:r>
              <a:r>
                <a:rPr lang="en-US" sz="3199" dirty="0" err="1">
                  <a:solidFill>
                    <a:srgbClr val="000000"/>
                  </a:solidFill>
                  <a:latin typeface="Rubik"/>
                </a:rPr>
                <a:t>pessoa</a:t>
              </a:r>
              <a:r>
                <a:rPr lang="en-US" sz="3199" dirty="0">
                  <a:solidFill>
                    <a:srgbClr val="000000"/>
                  </a:solidFill>
                  <a:latin typeface="Rubik"/>
                </a:rPr>
                <a:t> </a:t>
              </a:r>
              <a:r>
                <a:rPr lang="en-US" sz="3199" dirty="0" err="1">
                  <a:solidFill>
                    <a:srgbClr val="000000"/>
                  </a:solidFill>
                  <a:latin typeface="Rubik"/>
                </a:rPr>
                <a:t>idosa</a:t>
              </a:r>
              <a:r>
                <a:rPr lang="en-US" sz="3199" dirty="0">
                  <a:solidFill>
                    <a:srgbClr val="000000"/>
                  </a:solidFill>
                  <a:latin typeface="Rubik"/>
                </a:rPr>
                <a:t> e do </a:t>
              </a:r>
              <a:r>
                <a:rPr lang="en-US" sz="3199" dirty="0" err="1">
                  <a:solidFill>
                    <a:srgbClr val="000000"/>
                  </a:solidFill>
                  <a:latin typeface="Rubik"/>
                </a:rPr>
                <a:t>cuidador</a:t>
              </a:r>
              <a:r>
                <a:rPr lang="en-US" sz="3199" dirty="0">
                  <a:solidFill>
                    <a:srgbClr val="000000"/>
                  </a:solidFill>
                  <a:latin typeface="Rubik"/>
                </a:rPr>
                <a:t> principal;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152563"/>
              <a:ext cx="933187" cy="1085102"/>
            </a:xfrm>
            <a:custGeom>
              <a:avLst/>
              <a:gdLst/>
              <a:ahLst/>
              <a:cxnLst/>
              <a:rect l="l" t="t" r="r" b="b"/>
              <a:pathLst>
                <a:path w="933187" h="1085102">
                  <a:moveTo>
                    <a:pt x="0" y="0"/>
                  </a:moveTo>
                  <a:lnTo>
                    <a:pt x="933187" y="0"/>
                  </a:lnTo>
                  <a:lnTo>
                    <a:pt x="933187" y="1085101"/>
                  </a:lnTo>
                  <a:lnTo>
                    <a:pt x="0" y="1085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577071" y="4622165"/>
            <a:ext cx="17845179" cy="1042671"/>
            <a:chOff x="0" y="0"/>
            <a:chExt cx="23793572" cy="1390227"/>
          </a:xfrm>
        </p:grpSpPr>
        <p:sp>
          <p:nvSpPr>
            <p:cNvPr id="9" name="TextBox 9"/>
            <p:cNvSpPr txBox="1"/>
            <p:nvPr/>
          </p:nvSpPr>
          <p:spPr>
            <a:xfrm>
              <a:off x="1187235" y="-76200"/>
              <a:ext cx="22606336" cy="1466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Cadastro de Pessoa Física (CPF) da pessoa idosa e do cuidador principal;</a:t>
              </a:r>
            </a:p>
            <a:p>
              <a:pPr>
                <a:lnSpc>
                  <a:spcPts val="4479"/>
                </a:lnSpc>
              </a:pPr>
              <a:endParaRPr lang="en-US" sz="3199">
                <a:solidFill>
                  <a:srgbClr val="000000"/>
                </a:solidFill>
                <a:latin typeface="Rubik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152563"/>
              <a:ext cx="933187" cy="1085102"/>
            </a:xfrm>
            <a:custGeom>
              <a:avLst/>
              <a:gdLst/>
              <a:ahLst/>
              <a:cxnLst/>
              <a:rect l="l" t="t" r="r" b="b"/>
              <a:pathLst>
                <a:path w="933187" h="1085102">
                  <a:moveTo>
                    <a:pt x="0" y="0"/>
                  </a:moveTo>
                  <a:lnTo>
                    <a:pt x="933187" y="0"/>
                  </a:lnTo>
                  <a:lnTo>
                    <a:pt x="933187" y="1085101"/>
                  </a:lnTo>
                  <a:lnTo>
                    <a:pt x="0" y="1085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577071" y="5807710"/>
            <a:ext cx="17845179" cy="1042671"/>
            <a:chOff x="0" y="0"/>
            <a:chExt cx="23793572" cy="1390227"/>
          </a:xfrm>
        </p:grpSpPr>
        <p:sp>
          <p:nvSpPr>
            <p:cNvPr id="12" name="TextBox 12"/>
            <p:cNvSpPr txBox="1"/>
            <p:nvPr/>
          </p:nvSpPr>
          <p:spPr>
            <a:xfrm>
              <a:off x="1187235" y="-76200"/>
              <a:ext cx="22606336" cy="1466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Título de eleitor do cuidador, exceto quando dispensado o voto;</a:t>
              </a:r>
            </a:p>
            <a:p>
              <a:pPr>
                <a:lnSpc>
                  <a:spcPts val="4479"/>
                </a:lnSpc>
              </a:pPr>
              <a:endParaRPr lang="en-US" sz="3199">
                <a:solidFill>
                  <a:srgbClr val="000000"/>
                </a:solidFill>
                <a:latin typeface="Rubik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152563"/>
              <a:ext cx="933187" cy="1085102"/>
            </a:xfrm>
            <a:custGeom>
              <a:avLst/>
              <a:gdLst/>
              <a:ahLst/>
              <a:cxnLst/>
              <a:rect l="l" t="t" r="r" b="b"/>
              <a:pathLst>
                <a:path w="933187" h="1085102">
                  <a:moveTo>
                    <a:pt x="0" y="0"/>
                  </a:moveTo>
                  <a:lnTo>
                    <a:pt x="933187" y="0"/>
                  </a:lnTo>
                  <a:lnTo>
                    <a:pt x="933187" y="1085101"/>
                  </a:lnTo>
                  <a:lnTo>
                    <a:pt x="0" y="1085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442821" y="6809584"/>
            <a:ext cx="17845179" cy="1042671"/>
            <a:chOff x="0" y="0"/>
            <a:chExt cx="23793572" cy="1390227"/>
          </a:xfrm>
        </p:grpSpPr>
        <p:sp>
          <p:nvSpPr>
            <p:cNvPr id="15" name="TextBox 15"/>
            <p:cNvSpPr txBox="1"/>
            <p:nvPr/>
          </p:nvSpPr>
          <p:spPr>
            <a:xfrm>
              <a:off x="1187235" y="-76200"/>
              <a:ext cx="22606336" cy="1466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Comprovante de residência, mediante apresentação das últimas três faturas de água, luz ou telefone;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52563"/>
              <a:ext cx="933187" cy="1085102"/>
            </a:xfrm>
            <a:custGeom>
              <a:avLst/>
              <a:gdLst/>
              <a:ahLst/>
              <a:cxnLst/>
              <a:rect l="l" t="t" r="r" b="b"/>
              <a:pathLst>
                <a:path w="933187" h="1085102">
                  <a:moveTo>
                    <a:pt x="0" y="0"/>
                  </a:moveTo>
                  <a:lnTo>
                    <a:pt x="933187" y="0"/>
                  </a:lnTo>
                  <a:lnTo>
                    <a:pt x="933187" y="1085101"/>
                  </a:lnTo>
                  <a:lnTo>
                    <a:pt x="0" y="1085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442821" y="8068755"/>
            <a:ext cx="17845179" cy="928248"/>
            <a:chOff x="0" y="0"/>
            <a:chExt cx="23793572" cy="1237664"/>
          </a:xfrm>
        </p:grpSpPr>
        <p:sp>
          <p:nvSpPr>
            <p:cNvPr id="18" name="TextBox 18"/>
            <p:cNvSpPr txBox="1"/>
            <p:nvPr/>
          </p:nvSpPr>
          <p:spPr>
            <a:xfrm>
              <a:off x="1187235" y="-76200"/>
              <a:ext cx="22606336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Dados bancários (Banco, agência, Conta Corrente, operação).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152563"/>
              <a:ext cx="933187" cy="1085102"/>
            </a:xfrm>
            <a:custGeom>
              <a:avLst/>
              <a:gdLst/>
              <a:ahLst/>
              <a:cxnLst/>
              <a:rect l="l" t="t" r="r" b="b"/>
              <a:pathLst>
                <a:path w="933187" h="1085102">
                  <a:moveTo>
                    <a:pt x="0" y="0"/>
                  </a:moveTo>
                  <a:lnTo>
                    <a:pt x="933187" y="0"/>
                  </a:lnTo>
                  <a:lnTo>
                    <a:pt x="933187" y="1085101"/>
                  </a:lnTo>
                  <a:lnTo>
                    <a:pt x="0" y="1085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577071" y="9217993"/>
            <a:ext cx="17845179" cy="928248"/>
            <a:chOff x="0" y="0"/>
            <a:chExt cx="23793572" cy="1237664"/>
          </a:xfrm>
        </p:grpSpPr>
        <p:sp>
          <p:nvSpPr>
            <p:cNvPr id="21" name="TextBox 21"/>
            <p:cNvSpPr txBox="1"/>
            <p:nvPr/>
          </p:nvSpPr>
          <p:spPr>
            <a:xfrm>
              <a:off x="1187235" y="-57150"/>
              <a:ext cx="22606336" cy="1093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Rubik Bold Italics"/>
                </a:rPr>
                <a:t>Em caso de Conta Poupança só poderão ser indicadas aquelas da Caixa Econômica Federal. Importante destacar que o pagamento da bolsa-auxílio não poderá ser depositado em bancos digitais.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152563"/>
              <a:ext cx="933187" cy="1085102"/>
            </a:xfrm>
            <a:custGeom>
              <a:avLst/>
              <a:gdLst/>
              <a:ahLst/>
              <a:cxnLst/>
              <a:rect l="l" t="t" r="r" b="b"/>
              <a:pathLst>
                <a:path w="933187" h="1085102">
                  <a:moveTo>
                    <a:pt x="0" y="0"/>
                  </a:moveTo>
                  <a:lnTo>
                    <a:pt x="933187" y="0"/>
                  </a:lnTo>
                  <a:lnTo>
                    <a:pt x="933187" y="1085101"/>
                  </a:lnTo>
                  <a:lnTo>
                    <a:pt x="0" y="1085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>
            <a:off x="442821" y="9033744"/>
            <a:ext cx="801164" cy="929621"/>
          </a:xfrm>
          <a:custGeom>
            <a:avLst/>
            <a:gdLst/>
            <a:ahLst/>
            <a:cxnLst/>
            <a:rect l="l" t="t" r="r" b="b"/>
            <a:pathLst>
              <a:path w="801164" h="929621">
                <a:moveTo>
                  <a:pt x="0" y="0"/>
                </a:moveTo>
                <a:lnTo>
                  <a:pt x="801165" y="0"/>
                </a:lnTo>
                <a:lnTo>
                  <a:pt x="801165" y="929622"/>
                </a:lnTo>
                <a:lnTo>
                  <a:pt x="0" y="9296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28A4565B-99A8-9F33-3FE5-D4152114C6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15625" y="0"/>
            <a:ext cx="3572374" cy="11717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455620"/>
              </p:ext>
            </p:extLst>
          </p:nvPr>
        </p:nvGraphicFramePr>
        <p:xfrm>
          <a:off x="3106936" y="2933700"/>
          <a:ext cx="12074128" cy="5565670"/>
        </p:xfrm>
        <a:graphic>
          <a:graphicData uri="http://schemas.openxmlformats.org/drawingml/2006/table">
            <a:tbl>
              <a:tblPr/>
              <a:tblGrid>
                <a:gridCol w="12074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3916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Rubik Bold"/>
                        </a:rPr>
                        <a:t>PESSOA IDOSA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1754">
                <a:tc>
                  <a:txBody>
                    <a:bodyPr/>
                    <a:lstStyle/>
                    <a:p>
                      <a:pPr algn="ctr">
                        <a:lnSpc>
                          <a:spcPts val="5319"/>
                        </a:lnSpc>
                        <a:defRPr/>
                      </a:pPr>
                      <a:r>
                        <a:rPr lang="en-US" sz="3799" dirty="0">
                          <a:solidFill>
                            <a:srgbClr val="000000"/>
                          </a:solidFill>
                          <a:latin typeface="Rubik"/>
                        </a:rPr>
                        <a:t>R$ 998,00 </a:t>
                      </a:r>
                      <a:r>
                        <a:rPr lang="en-US" sz="3799" dirty="0" err="1">
                          <a:solidFill>
                            <a:srgbClr val="000000"/>
                          </a:solidFill>
                          <a:latin typeface="Rubik"/>
                        </a:rPr>
                        <a:t>por</a:t>
                      </a:r>
                      <a:r>
                        <a:rPr lang="en-US" sz="3799" dirty="0">
                          <a:solidFill>
                            <a:srgbClr val="000000"/>
                          </a:solidFill>
                          <a:latin typeface="Rubik"/>
                        </a:rPr>
                        <a:t> </a:t>
                      </a:r>
                      <a:r>
                        <a:rPr lang="en-US" sz="3799" dirty="0" err="1">
                          <a:solidFill>
                            <a:srgbClr val="000000"/>
                          </a:solidFill>
                          <a:latin typeface="Rubik"/>
                        </a:rPr>
                        <a:t>pessoa</a:t>
                      </a:r>
                      <a:r>
                        <a:rPr lang="en-US" sz="3799" dirty="0">
                          <a:solidFill>
                            <a:srgbClr val="000000"/>
                          </a:solidFill>
                          <a:latin typeface="Rubik"/>
                        </a:rPr>
                        <a:t> </a:t>
                      </a:r>
                      <a:r>
                        <a:rPr lang="en-US" sz="3799" dirty="0" err="1">
                          <a:solidFill>
                            <a:srgbClr val="000000"/>
                          </a:solidFill>
                          <a:latin typeface="Rubik"/>
                        </a:rPr>
                        <a:t>idosa</a:t>
                      </a:r>
                      <a:endParaRPr lang="en-US" sz="3799" dirty="0">
                        <a:solidFill>
                          <a:srgbClr val="000000"/>
                        </a:solidFill>
                        <a:latin typeface="Rubik"/>
                      </a:endParaRPr>
                    </a:p>
                    <a:p>
                      <a:pPr algn="ctr">
                        <a:lnSpc>
                          <a:spcPts val="5319"/>
                        </a:lnSpc>
                        <a:defRPr/>
                      </a:pPr>
                      <a:endParaRPr lang="en-US" sz="3799" dirty="0">
                        <a:solidFill>
                          <a:srgbClr val="000000"/>
                        </a:solidFill>
                        <a:latin typeface="Rubik"/>
                      </a:endParaRPr>
                    </a:p>
                    <a:p>
                      <a:pPr algn="ctr">
                        <a:lnSpc>
                          <a:spcPts val="5319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(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independente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do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número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pessoas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idosas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na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casa,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desde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que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haja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relação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parentesco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)</a:t>
                      </a:r>
                      <a:endParaRPr lang="en-US" sz="2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3376543" y="1179943"/>
            <a:ext cx="10975261" cy="962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Open Sans Bold"/>
              </a:rPr>
              <a:t>Valor da </a:t>
            </a:r>
            <a:r>
              <a:rPr lang="en-US" sz="5600" dirty="0" err="1">
                <a:solidFill>
                  <a:srgbClr val="000000"/>
                </a:solidFill>
                <a:latin typeface="Open Sans Bold"/>
              </a:rPr>
              <a:t>bolsa-auxílio</a:t>
            </a:r>
            <a:endParaRPr lang="en-US" sz="56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523096" y="795635"/>
            <a:ext cx="622049" cy="1346956"/>
          </a:xfrm>
          <a:custGeom>
            <a:avLst/>
            <a:gdLst/>
            <a:ahLst/>
            <a:cxnLst/>
            <a:rect l="l" t="t" r="r" b="b"/>
            <a:pathLst>
              <a:path w="622049" h="1346956">
                <a:moveTo>
                  <a:pt x="0" y="0"/>
                </a:moveTo>
                <a:lnTo>
                  <a:pt x="622049" y="0"/>
                </a:lnTo>
                <a:lnTo>
                  <a:pt x="622049" y="1346956"/>
                </a:lnTo>
                <a:lnTo>
                  <a:pt x="0" y="1346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E7DB6F8-121D-A718-7888-11434B89E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5626" y="8204"/>
            <a:ext cx="3572374" cy="11717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" y="915012"/>
            <a:ext cx="16715063" cy="89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280"/>
              </a:lnSpc>
            </a:pPr>
            <a:r>
              <a:rPr lang="en-US" sz="5600" dirty="0" err="1">
                <a:solidFill>
                  <a:srgbClr val="000000"/>
                </a:solidFill>
                <a:latin typeface="Nourd Bold"/>
              </a:rPr>
              <a:t>Critérios</a:t>
            </a:r>
            <a:r>
              <a:rPr lang="en-US" sz="5600" dirty="0">
                <a:solidFill>
                  <a:srgbClr val="000000"/>
                </a:solidFill>
                <a:latin typeface="Nourd Bold"/>
              </a:rPr>
              <a:t> de </a:t>
            </a:r>
            <a:r>
              <a:rPr lang="en-US" sz="5600" dirty="0" err="1">
                <a:solidFill>
                  <a:srgbClr val="000000"/>
                </a:solidFill>
                <a:latin typeface="Nourd Bold"/>
              </a:rPr>
              <a:t>desligamento</a:t>
            </a:r>
            <a:r>
              <a:rPr lang="en-US" sz="5600" dirty="0">
                <a:solidFill>
                  <a:srgbClr val="000000"/>
                </a:solidFill>
                <a:latin typeface="Nourd Bold"/>
              </a:rPr>
              <a:t> - </a:t>
            </a:r>
            <a:r>
              <a:rPr lang="en-US" sz="5600" dirty="0" err="1">
                <a:solidFill>
                  <a:srgbClr val="000000"/>
                </a:solidFill>
                <a:latin typeface="Nourd Bold"/>
              </a:rPr>
              <a:t>pessoa</a:t>
            </a:r>
            <a:r>
              <a:rPr lang="en-US" sz="5600" dirty="0">
                <a:solidFill>
                  <a:srgbClr val="000000"/>
                </a:solidFill>
                <a:latin typeface="Nourd Bold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Nourd Bold"/>
              </a:rPr>
              <a:t>idosa</a:t>
            </a:r>
            <a:endParaRPr lang="en-US" sz="5600" dirty="0">
              <a:solidFill>
                <a:srgbClr val="000000"/>
              </a:solidFill>
              <a:latin typeface="Nour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54951" y="8851673"/>
            <a:ext cx="16793870" cy="1189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Rubik"/>
              </a:rPr>
              <a:t>Outros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motivos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avaliados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tecnicamente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e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justificados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por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meio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Relatório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Técnico.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54950" y="2013717"/>
            <a:ext cx="13075449" cy="1187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Rubik"/>
              </a:rPr>
              <a:t>Decurso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do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prazo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de 2 (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anos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) de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inclusão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no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Programa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;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Rubik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40620" y="2889321"/>
            <a:ext cx="5417380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Acolhimento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institucional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;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54950" y="5714683"/>
            <a:ext cx="8960649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Rubik"/>
              </a:rPr>
              <a:t>Uso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indevido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da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bolsa-auxílio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;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54951" y="6618923"/>
            <a:ext cx="10434082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Rubik"/>
              </a:rPr>
              <a:t>Solicitação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do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cuidador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responsável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;</a:t>
            </a:r>
          </a:p>
        </p:txBody>
      </p:sp>
      <p:sp>
        <p:nvSpPr>
          <p:cNvPr id="8" name="Freeform 8"/>
          <p:cNvSpPr/>
          <p:nvPr/>
        </p:nvSpPr>
        <p:spPr>
          <a:xfrm>
            <a:off x="713031" y="2924905"/>
            <a:ext cx="511653" cy="594945"/>
          </a:xfrm>
          <a:custGeom>
            <a:avLst/>
            <a:gdLst/>
            <a:ahLst/>
            <a:cxnLst/>
            <a:rect l="l" t="t" r="r" b="b"/>
            <a:pathLst>
              <a:path w="511653" h="594945">
                <a:moveTo>
                  <a:pt x="0" y="0"/>
                </a:moveTo>
                <a:lnTo>
                  <a:pt x="511653" y="0"/>
                </a:lnTo>
                <a:lnTo>
                  <a:pt x="511653" y="594946"/>
                </a:lnTo>
                <a:lnTo>
                  <a:pt x="0" y="594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1224" y="2106822"/>
            <a:ext cx="508197" cy="590927"/>
          </a:xfrm>
          <a:custGeom>
            <a:avLst/>
            <a:gdLst/>
            <a:ahLst/>
            <a:cxnLst/>
            <a:rect l="l" t="t" r="r" b="b"/>
            <a:pathLst>
              <a:path w="508197" h="590927">
                <a:moveTo>
                  <a:pt x="0" y="0"/>
                </a:moveTo>
                <a:lnTo>
                  <a:pt x="508197" y="0"/>
                </a:lnTo>
                <a:lnTo>
                  <a:pt x="508197" y="590927"/>
                </a:lnTo>
                <a:lnTo>
                  <a:pt x="0" y="590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8298" y="6654508"/>
            <a:ext cx="541476" cy="629624"/>
          </a:xfrm>
          <a:custGeom>
            <a:avLst/>
            <a:gdLst/>
            <a:ahLst/>
            <a:cxnLst/>
            <a:rect l="l" t="t" r="r" b="b"/>
            <a:pathLst>
              <a:path w="541476" h="629624">
                <a:moveTo>
                  <a:pt x="0" y="0"/>
                </a:moveTo>
                <a:lnTo>
                  <a:pt x="541476" y="0"/>
                </a:lnTo>
                <a:lnTo>
                  <a:pt x="541476" y="629623"/>
                </a:lnTo>
                <a:lnTo>
                  <a:pt x="0" y="629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08121" y="7825215"/>
            <a:ext cx="491649" cy="571685"/>
          </a:xfrm>
          <a:custGeom>
            <a:avLst/>
            <a:gdLst/>
            <a:ahLst/>
            <a:cxnLst/>
            <a:rect l="l" t="t" r="r" b="b"/>
            <a:pathLst>
              <a:path w="491649" h="571685">
                <a:moveTo>
                  <a:pt x="0" y="0"/>
                </a:moveTo>
                <a:lnTo>
                  <a:pt x="491649" y="0"/>
                </a:lnTo>
                <a:lnTo>
                  <a:pt x="491649" y="571685"/>
                </a:lnTo>
                <a:lnTo>
                  <a:pt x="0" y="571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44532" y="8927873"/>
            <a:ext cx="568335" cy="660855"/>
          </a:xfrm>
          <a:custGeom>
            <a:avLst/>
            <a:gdLst/>
            <a:ahLst/>
            <a:cxnLst/>
            <a:rect l="l" t="t" r="r" b="b"/>
            <a:pathLst>
              <a:path w="568335" h="660855">
                <a:moveTo>
                  <a:pt x="0" y="0"/>
                </a:moveTo>
                <a:lnTo>
                  <a:pt x="568336" y="0"/>
                </a:lnTo>
                <a:lnTo>
                  <a:pt x="568336" y="660854"/>
                </a:lnTo>
                <a:lnTo>
                  <a:pt x="0" y="660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54388" y="3849881"/>
            <a:ext cx="10206547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Rubik"/>
              </a:rPr>
              <a:t>Alteração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município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/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estado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;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54950" y="4810442"/>
            <a:ext cx="6217449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000000"/>
                </a:solidFill>
                <a:latin typeface="Rubik"/>
              </a:rPr>
              <a:t>Óbito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da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pessoa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idosa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;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15478" y="7477962"/>
            <a:ext cx="15923061" cy="1189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000000"/>
                </a:solidFill>
                <a:latin typeface="Rubik"/>
              </a:rPr>
              <a:t>Agravamento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da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situação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saúde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que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torne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a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permanência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na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residência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inadequada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para o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processo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Rubik"/>
              </a:rPr>
              <a:t>cuidado</a:t>
            </a:r>
            <a:r>
              <a:rPr lang="en-US" sz="3399" dirty="0">
                <a:solidFill>
                  <a:srgbClr val="000000"/>
                </a:solidFill>
                <a:latin typeface="Rubik"/>
              </a:rPr>
              <a:t>; </a:t>
            </a:r>
          </a:p>
        </p:txBody>
      </p:sp>
      <p:sp>
        <p:nvSpPr>
          <p:cNvPr id="16" name="Freeform 16"/>
          <p:cNvSpPr/>
          <p:nvPr/>
        </p:nvSpPr>
        <p:spPr>
          <a:xfrm>
            <a:off x="688117" y="3926081"/>
            <a:ext cx="511653" cy="594945"/>
          </a:xfrm>
          <a:custGeom>
            <a:avLst/>
            <a:gdLst/>
            <a:ahLst/>
            <a:cxnLst/>
            <a:rect l="l" t="t" r="r" b="b"/>
            <a:pathLst>
              <a:path w="511653" h="594945">
                <a:moveTo>
                  <a:pt x="0" y="0"/>
                </a:moveTo>
                <a:lnTo>
                  <a:pt x="511653" y="0"/>
                </a:lnTo>
                <a:lnTo>
                  <a:pt x="511653" y="594946"/>
                </a:lnTo>
                <a:lnTo>
                  <a:pt x="0" y="594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88117" y="4846027"/>
            <a:ext cx="511653" cy="594945"/>
          </a:xfrm>
          <a:custGeom>
            <a:avLst/>
            <a:gdLst/>
            <a:ahLst/>
            <a:cxnLst/>
            <a:rect l="l" t="t" r="r" b="b"/>
            <a:pathLst>
              <a:path w="511653" h="594945">
                <a:moveTo>
                  <a:pt x="0" y="0"/>
                </a:moveTo>
                <a:lnTo>
                  <a:pt x="511653" y="0"/>
                </a:lnTo>
                <a:lnTo>
                  <a:pt x="511653" y="594946"/>
                </a:lnTo>
                <a:lnTo>
                  <a:pt x="0" y="594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08121" y="5850548"/>
            <a:ext cx="511653" cy="594945"/>
          </a:xfrm>
          <a:custGeom>
            <a:avLst/>
            <a:gdLst/>
            <a:ahLst/>
            <a:cxnLst/>
            <a:rect l="l" t="t" r="r" b="b"/>
            <a:pathLst>
              <a:path w="511653" h="594945">
                <a:moveTo>
                  <a:pt x="0" y="0"/>
                </a:moveTo>
                <a:lnTo>
                  <a:pt x="511653" y="0"/>
                </a:lnTo>
                <a:lnTo>
                  <a:pt x="511653" y="594945"/>
                </a:lnTo>
                <a:lnTo>
                  <a:pt x="0" y="5949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653489" y="4185900"/>
            <a:ext cx="1173556" cy="1173556"/>
          </a:xfrm>
          <a:custGeom>
            <a:avLst/>
            <a:gdLst/>
            <a:ahLst/>
            <a:cxnLst/>
            <a:rect l="l" t="t" r="r" b="b"/>
            <a:pathLst>
              <a:path w="1173556" h="1173556">
                <a:moveTo>
                  <a:pt x="0" y="0"/>
                </a:moveTo>
                <a:lnTo>
                  <a:pt x="1173556" y="0"/>
                </a:lnTo>
                <a:lnTo>
                  <a:pt x="1173556" y="1173556"/>
                </a:lnTo>
                <a:lnTo>
                  <a:pt x="0" y="1173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B1DA13A4-2EC4-41A8-428C-8861EA2985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5626" y="0"/>
            <a:ext cx="3572374" cy="11717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437</Words>
  <Application>Microsoft Office PowerPoint</Application>
  <PresentationFormat>Personalizar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Rubik Semi-Bold</vt:lpstr>
      <vt:lpstr>Arial</vt:lpstr>
      <vt:lpstr>Calibri</vt:lpstr>
      <vt:lpstr>Rubik Bold Italics</vt:lpstr>
      <vt:lpstr>Rubik</vt:lpstr>
      <vt:lpstr>Nourd Bold</vt:lpstr>
      <vt:lpstr>Open Sans Bold</vt:lpstr>
      <vt:lpstr>Rubik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Negócios Plano de Projeto Riscos e Rabiscos Rosa Preto</dc:title>
  <dc:creator>Carla Renata Menin Silva</dc:creator>
  <cp:lastModifiedBy>Carla Renata Menin Silva</cp:lastModifiedBy>
  <cp:revision>5</cp:revision>
  <cp:lastPrinted>2024-04-15T20:15:40Z</cp:lastPrinted>
  <dcterms:created xsi:type="dcterms:W3CDTF">2006-08-16T00:00:00Z</dcterms:created>
  <dcterms:modified xsi:type="dcterms:W3CDTF">2024-06-10T20:11:02Z</dcterms:modified>
  <dc:identifier>DAGCIWeX7Lw</dc:identifier>
</cp:coreProperties>
</file>